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56" r:id="rId2"/>
    <p:sldId id="285" r:id="rId3"/>
    <p:sldId id="283" r:id="rId4"/>
    <p:sldId id="261" r:id="rId5"/>
    <p:sldId id="260" r:id="rId6"/>
    <p:sldId id="262" r:id="rId7"/>
    <p:sldId id="342" r:id="rId8"/>
    <p:sldId id="300" r:id="rId9"/>
    <p:sldId id="358" r:id="rId10"/>
    <p:sldId id="304" r:id="rId11"/>
    <p:sldId id="347" r:id="rId12"/>
    <p:sldId id="350" r:id="rId13"/>
    <p:sldId id="341" r:id="rId14"/>
    <p:sldId id="343" r:id="rId15"/>
    <p:sldId id="284" r:id="rId16"/>
    <p:sldId id="277" r:id="rId17"/>
    <p:sldId id="301" r:id="rId18"/>
    <p:sldId id="263" r:id="rId19"/>
    <p:sldId id="328" r:id="rId20"/>
    <p:sldId id="294" r:id="rId21"/>
    <p:sldId id="359" r:id="rId22"/>
    <p:sldId id="334" r:id="rId23"/>
    <p:sldId id="346" r:id="rId24"/>
    <p:sldId id="325" r:id="rId25"/>
    <p:sldId id="267" r:id="rId26"/>
    <p:sldId id="268" r:id="rId27"/>
    <p:sldId id="327" r:id="rId28"/>
    <p:sldId id="313" r:id="rId29"/>
    <p:sldId id="314" r:id="rId30"/>
    <p:sldId id="315" r:id="rId31"/>
    <p:sldId id="316" r:id="rId32"/>
    <p:sldId id="318" r:id="rId33"/>
    <p:sldId id="317" r:id="rId34"/>
    <p:sldId id="356" r:id="rId35"/>
    <p:sldId id="319" r:id="rId36"/>
    <p:sldId id="354" r:id="rId37"/>
    <p:sldId id="355" r:id="rId38"/>
    <p:sldId id="361" r:id="rId39"/>
    <p:sldId id="360" r:id="rId40"/>
    <p:sldId id="293" r:id="rId41"/>
    <p:sldId id="353" r:id="rId42"/>
    <p:sldId id="321" r:id="rId43"/>
    <p:sldId id="286" r:id="rId44"/>
    <p:sldId id="345" r:id="rId45"/>
    <p:sldId id="362" r:id="rId46"/>
    <p:sldId id="303" r:id="rId47"/>
    <p:sldId id="363" r:id="rId48"/>
    <p:sldId id="351" r:id="rId49"/>
    <p:sldId id="349" r:id="rId50"/>
    <p:sldId id="339" r:id="rId51"/>
    <p:sldId id="348" r:id="rId5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2CF"/>
    <a:srgbClr val="009EE0"/>
    <a:srgbClr val="58595B"/>
    <a:srgbClr val="0092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0074" autoAdjust="0"/>
    <p:restoredTop sz="94434" autoAdjust="0"/>
  </p:normalViewPr>
  <p:slideViewPr>
    <p:cSldViewPr>
      <p:cViewPr varScale="1">
        <p:scale>
          <a:sx n="102" d="100"/>
          <a:sy n="102" d="100"/>
        </p:scale>
        <p:origin x="72" y="3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00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89E12E-4951-4A33-964D-507A5A512FFA}" type="datetimeFigureOut">
              <a:rPr lang="fr-FR" smtClean="0"/>
              <a:t>21/03/2016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4D4D2B-F2CD-4D5D-8901-F046120E5AD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3077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sz="1200" b="0" i="0" kern="1200" dirty="0" smtClean="0">
                <a:solidFill>
                  <a:schemeClr val="tx1"/>
                </a:solidFill>
                <a:effectLst/>
                <a:latin typeface="Arial" charset="0"/>
                <a:ea typeface="+mn-ea"/>
                <a:cs typeface="+mn-cs"/>
              </a:rPr>
              <a:t>Il donne un aperçu du site, l'accès à tous les espaces pour lesquels les droits de visualisation et/ou de modification ont été attribués par l'administrateur du site.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1FE2065-2B87-47C5-A463-436E22DA8478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966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D4D2B-F2CD-4D5D-8901-F046120E5AD9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04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D4D2B-F2CD-4D5D-8901-F046120E5AD9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83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9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8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8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3.png"/><Relationship Id="rId4" Type="http://schemas.openxmlformats.org/officeDocument/2006/relationships/image" Target="../media/image7.emf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_ TO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0" y="-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Titre 1"/>
          <p:cNvSpPr>
            <a:spLocks noGrp="1"/>
          </p:cNvSpPr>
          <p:nvPr>
            <p:ph type="ctrTitle" hasCustomPrompt="1"/>
          </p:nvPr>
        </p:nvSpPr>
        <p:spPr>
          <a:xfrm>
            <a:off x="624408" y="2861320"/>
            <a:ext cx="3307904" cy="576064"/>
          </a:xfrm>
        </p:spPr>
        <p:txBody>
          <a:bodyPr>
            <a:normAutofit/>
          </a:bodyPr>
          <a:lstStyle>
            <a:lvl1pPr algn="l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91952" y="6533728"/>
            <a:ext cx="2160240" cy="288032"/>
          </a:xfrm>
        </p:spPr>
        <p:txBody>
          <a:bodyPr>
            <a:normAutofit/>
          </a:bodyPr>
          <a:lstStyle>
            <a:lvl1pPr marL="0" indent="0">
              <a:buNone/>
              <a:defRPr sz="1050" baseline="0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HARDIS GROUP – XX/XX/XXXX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1560" y="3491855"/>
            <a:ext cx="3309938" cy="657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B0F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>
                <a:latin typeface="Century Gothic" panose="020B0502020202020204" pitchFamily="34" charset="0"/>
              </a:rPr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7912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1187624" y="1988840"/>
            <a:ext cx="2520280" cy="2016224"/>
          </a:xfrm>
        </p:spPr>
        <p:txBody>
          <a:bodyPr>
            <a:normAutofit/>
          </a:bodyPr>
          <a:lstStyle>
            <a:lvl1pPr algn="ctr">
              <a:defRPr sz="3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5130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614" b="397"/>
          <a:stretch/>
        </p:blipFill>
        <p:spPr>
          <a:xfrm>
            <a:off x="0" y="-8276"/>
            <a:ext cx="9144000" cy="6866276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-387424"/>
            <a:ext cx="5498138" cy="5193363"/>
          </a:xfrm>
          <a:prstGeom prst="rect">
            <a:avLst/>
          </a:prstGeom>
        </p:spPr>
      </p:pic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5232837" y="985121"/>
            <a:ext cx="2880320" cy="2448272"/>
          </a:xfrm>
        </p:spPr>
        <p:txBody>
          <a:bodyPr anchor="ctr">
            <a:noAutofit/>
          </a:bodyPr>
          <a:lstStyle>
            <a:lvl1pPr algn="ctr">
              <a:defRPr sz="3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724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556" r="5556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07" y="2132856"/>
            <a:ext cx="5498138" cy="5193363"/>
          </a:xfrm>
          <a:prstGeom prst="rect">
            <a:avLst/>
          </a:prstGeom>
        </p:spPr>
      </p:pic>
      <p:sp>
        <p:nvSpPr>
          <p:cNvPr id="14" name="Titre 1"/>
          <p:cNvSpPr>
            <a:spLocks noGrp="1"/>
          </p:cNvSpPr>
          <p:nvPr>
            <p:ph type="title" hasCustomPrompt="1"/>
          </p:nvPr>
        </p:nvSpPr>
        <p:spPr>
          <a:xfrm>
            <a:off x="1280702" y="3573016"/>
            <a:ext cx="2880320" cy="2448272"/>
          </a:xfrm>
        </p:spPr>
        <p:txBody>
          <a:bodyPr anchor="ctr">
            <a:noAutofit/>
          </a:bodyPr>
          <a:lstStyle>
            <a:lvl1pPr algn="ctr">
              <a:defRPr sz="3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49260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8074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5724128" y="1484784"/>
            <a:ext cx="2880320" cy="2448272"/>
          </a:xfrm>
        </p:spPr>
        <p:txBody>
          <a:bodyPr anchor="ctr">
            <a:noAutofit/>
          </a:bodyPr>
          <a:lstStyle>
            <a:lvl1pPr algn="ctr">
              <a:defRPr sz="3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6922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2746648" cy="1570186"/>
          </a:xfrm>
        </p:spPr>
        <p:txBody>
          <a:bodyPr>
            <a:normAutofit/>
          </a:bodyPr>
          <a:lstStyle>
            <a:lvl1pPr algn="l">
              <a:defRPr sz="1800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ACCROCHE_</a:t>
            </a:r>
            <a:endParaRPr lang="fr-FR" dirty="0"/>
          </a:p>
        </p:txBody>
      </p:sp>
      <p:sp>
        <p:nvSpPr>
          <p:cNvPr id="8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2627784" y="4437112"/>
            <a:ext cx="4040188" cy="639762"/>
          </a:xfrm>
        </p:spPr>
        <p:txBody>
          <a:bodyPr anchor="ctr"/>
          <a:lstStyle>
            <a:lvl1pPr marL="0" indent="0" algn="ctr">
              <a:buNone/>
              <a:defRPr sz="24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Titre / Message clef</a:t>
            </a:r>
          </a:p>
        </p:txBody>
      </p:sp>
      <p:sp>
        <p:nvSpPr>
          <p:cNvPr id="9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2627784" y="5301208"/>
            <a:ext cx="4041775" cy="1152128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Contenu</a:t>
            </a:r>
          </a:p>
        </p:txBody>
      </p:sp>
      <p:sp>
        <p:nvSpPr>
          <p:cNvPr id="10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2429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ESE\Documents\Horizon 2015\Déploiement\Modèle PPT\JPEG\FONS TEMPLATE PPT-08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291"/>
            <a:ext cx="91560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74638"/>
            <a:ext cx="8229600" cy="562074"/>
          </a:xfrm>
        </p:spPr>
        <p:txBody>
          <a:bodyPr>
            <a:normAutofit/>
          </a:bodyPr>
          <a:lstStyle>
            <a:lvl1pPr algn="l">
              <a:defRPr sz="25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6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908050"/>
            <a:ext cx="7559675" cy="649288"/>
          </a:xfrm>
        </p:spPr>
        <p:txBody>
          <a:bodyPr>
            <a:normAutofit/>
          </a:bodyPr>
          <a:lstStyle>
            <a:lvl1pPr marL="0" indent="0">
              <a:buNone/>
              <a:defRPr sz="15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0" name="Espace réservé du texte 8"/>
          <p:cNvSpPr>
            <a:spLocks noGrp="1"/>
          </p:cNvSpPr>
          <p:nvPr>
            <p:ph type="body" sz="quarter" idx="14" hasCustomPrompt="1"/>
          </p:nvPr>
        </p:nvSpPr>
        <p:spPr>
          <a:xfrm>
            <a:off x="467544" y="4725144"/>
            <a:ext cx="1727200" cy="360362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5" hasCustomPrompt="1"/>
          </p:nvPr>
        </p:nvSpPr>
        <p:spPr>
          <a:xfrm>
            <a:off x="467742" y="5156944"/>
            <a:ext cx="1728788" cy="1296987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Font typeface="Arial" panose="020B0604020202020204" pitchFamily="34" charset="0"/>
              <a:buNone/>
              <a:defRPr/>
            </a:lvl2pPr>
          </a:lstStyle>
          <a:p>
            <a:pPr lvl="0"/>
            <a:r>
              <a:rPr lang="fr-FR" dirty="0" smtClean="0"/>
              <a:t>Contenu</a:t>
            </a:r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6" hasCustomPrompt="1"/>
          </p:nvPr>
        </p:nvSpPr>
        <p:spPr>
          <a:xfrm>
            <a:off x="2626990" y="4725144"/>
            <a:ext cx="1727200" cy="360362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0"/>
          <p:cNvSpPr>
            <a:spLocks noGrp="1"/>
          </p:cNvSpPr>
          <p:nvPr>
            <p:ph type="body" sz="quarter" idx="17" hasCustomPrompt="1"/>
          </p:nvPr>
        </p:nvSpPr>
        <p:spPr>
          <a:xfrm>
            <a:off x="2627188" y="5156944"/>
            <a:ext cx="1728788" cy="1296987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4" name="Espace réservé du texte 8"/>
          <p:cNvSpPr>
            <a:spLocks noGrp="1"/>
          </p:cNvSpPr>
          <p:nvPr>
            <p:ph type="body" sz="quarter" idx="18" hasCustomPrompt="1"/>
          </p:nvPr>
        </p:nvSpPr>
        <p:spPr>
          <a:xfrm>
            <a:off x="4788024" y="4725144"/>
            <a:ext cx="1727200" cy="360362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19" hasCustomPrompt="1"/>
          </p:nvPr>
        </p:nvSpPr>
        <p:spPr>
          <a:xfrm>
            <a:off x="4788222" y="5156944"/>
            <a:ext cx="1728788" cy="1296987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6948264" y="4725144"/>
            <a:ext cx="1727200" cy="360362"/>
          </a:xfrm>
        </p:spPr>
        <p:txBody>
          <a:bodyPr>
            <a:normAutofit/>
          </a:bodyPr>
          <a:lstStyle>
            <a:lvl1pPr marL="0" indent="0">
              <a:buNone/>
              <a:defRPr sz="14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7" name="Espace réservé du texte 10"/>
          <p:cNvSpPr>
            <a:spLocks noGrp="1"/>
          </p:cNvSpPr>
          <p:nvPr>
            <p:ph type="body" sz="quarter" idx="21" hasCustomPrompt="1"/>
          </p:nvPr>
        </p:nvSpPr>
        <p:spPr>
          <a:xfrm>
            <a:off x="6948462" y="5156944"/>
            <a:ext cx="1728788" cy="1296987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349054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8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692696"/>
            <a:ext cx="6767512" cy="936625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9" name="Espace réservé du tableau 12"/>
          <p:cNvSpPr>
            <a:spLocks noGrp="1"/>
          </p:cNvSpPr>
          <p:nvPr>
            <p:ph type="tbl" sz="quarter" idx="14"/>
          </p:nvPr>
        </p:nvSpPr>
        <p:spPr>
          <a:xfrm>
            <a:off x="684213" y="1916113"/>
            <a:ext cx="7704137" cy="3744912"/>
          </a:xfrm>
        </p:spPr>
        <p:txBody>
          <a:bodyPr/>
          <a:lstStyle/>
          <a:p>
            <a:r>
              <a:rPr lang="fr-FR" smtClean="0"/>
              <a:t>Cliquez sur l'icône pour ajouter un tableau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82707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8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5"/>
          <p:cNvSpPr>
            <a:spLocks noGrp="1"/>
          </p:cNvSpPr>
          <p:nvPr>
            <p:ph type="body" sz="quarter" idx="13" hasCustomPrompt="1"/>
          </p:nvPr>
        </p:nvSpPr>
        <p:spPr>
          <a:xfrm>
            <a:off x="683568" y="692696"/>
            <a:ext cx="6767512" cy="936625"/>
          </a:xfrm>
        </p:spPr>
        <p:txBody>
          <a:bodyPr>
            <a:normAutofit/>
          </a:bodyPr>
          <a:lstStyle>
            <a:lvl1pPr marL="0" indent="0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>
          <a:xfrm>
            <a:off x="684213" y="1916113"/>
            <a:ext cx="6767512" cy="4105275"/>
          </a:xfrm>
        </p:spPr>
        <p:txBody>
          <a:bodyPr/>
          <a:lstStyle>
            <a:lvl1pPr>
              <a:defRPr>
                <a:solidFill>
                  <a:srgbClr val="0092CF"/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174839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8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2349500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539750" y="2781300"/>
            <a:ext cx="3600202" cy="266382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2348880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6"/>
          </p:nvPr>
        </p:nvSpPr>
        <p:spPr>
          <a:xfrm>
            <a:off x="4932238" y="2780680"/>
            <a:ext cx="3600202" cy="266382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793667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75" b="88458"/>
          <a:stretch/>
        </p:blipFill>
        <p:spPr bwMode="auto">
          <a:xfrm>
            <a:off x="7820166" y="0"/>
            <a:ext cx="1319027" cy="79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2349500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539750" y="2781300"/>
            <a:ext cx="3600202" cy="266382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rgbClr val="58595B"/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rgbClr val="58595B"/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rgbClr val="58595B"/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rgbClr val="58595B"/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rgbClr val="58595B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2348880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6"/>
          </p:nvPr>
        </p:nvSpPr>
        <p:spPr>
          <a:xfrm>
            <a:off x="4932238" y="2780680"/>
            <a:ext cx="3600202" cy="266382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58595B"/>
                </a:solidFill>
                <a:latin typeface="+mn-lt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rgbClr val="58595B"/>
                </a:solidFill>
                <a:latin typeface="+mn-lt"/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rgbClr val="58595B"/>
                </a:solidFill>
                <a:latin typeface="+mn-lt"/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rgbClr val="58595B"/>
                </a:solidFill>
                <a:latin typeface="+mn-lt"/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rgbClr val="58595B"/>
                </a:solidFill>
                <a:latin typeface="+mn-lt"/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5485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H2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1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91952" y="6533728"/>
            <a:ext cx="2160240" cy="288032"/>
          </a:xfrm>
        </p:spPr>
        <p:txBody>
          <a:bodyPr>
            <a:normAutofit/>
          </a:bodyPr>
          <a:lstStyle>
            <a:lvl1pPr marL="0" indent="0">
              <a:buNone/>
              <a:defRPr sz="1050" baseline="0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HARDIS GROUP – XX/XX/XXXX</a:t>
            </a:r>
          </a:p>
        </p:txBody>
      </p:sp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624408" y="2861320"/>
            <a:ext cx="3307904" cy="576064"/>
          </a:xfrm>
        </p:spPr>
        <p:txBody>
          <a:bodyPr>
            <a:normAutofit/>
          </a:bodyPr>
          <a:lstStyle>
            <a:lvl1pPr algn="l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1560" y="3491855"/>
            <a:ext cx="3309938" cy="657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B0F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>
                <a:latin typeface="Century Gothic" panose="020B0502020202020204" pitchFamily="34" charset="0"/>
              </a:rPr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419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8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2636912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8" name="Espace réservé pour une image  3"/>
          <p:cNvSpPr>
            <a:spLocks noGrp="1"/>
          </p:cNvSpPr>
          <p:nvPr>
            <p:ph type="pic" sz="quarter" idx="15"/>
          </p:nvPr>
        </p:nvSpPr>
        <p:spPr>
          <a:xfrm>
            <a:off x="5086350" y="2637631"/>
            <a:ext cx="3600450" cy="3095625"/>
          </a:xfrm>
        </p:spPr>
        <p:txBody>
          <a:bodyPr/>
          <a:lstStyle/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8" name="Espace réservé du texte 10"/>
          <p:cNvSpPr>
            <a:spLocks noGrp="1"/>
          </p:cNvSpPr>
          <p:nvPr>
            <p:ph type="body" sz="quarter" idx="14"/>
          </p:nvPr>
        </p:nvSpPr>
        <p:spPr>
          <a:xfrm>
            <a:off x="539552" y="3068960"/>
            <a:ext cx="3600202" cy="2663825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836870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575" b="88458"/>
          <a:stretch/>
        </p:blipFill>
        <p:spPr bwMode="auto">
          <a:xfrm>
            <a:off x="7820166" y="0"/>
            <a:ext cx="1319027" cy="791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42979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806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5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99730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SE\Documents\Horizon 2015\Déploiement\Modèle PPT\JPEG\FONS TEMPLATE PPT SC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379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2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84544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1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3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6308576" y="4581128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4" name="Espace réservé du texte 10"/>
          <p:cNvSpPr>
            <a:spLocks noGrp="1"/>
          </p:cNvSpPr>
          <p:nvPr>
            <p:ph type="body" sz="quarter" idx="20" hasCustomPrompt="1"/>
          </p:nvPr>
        </p:nvSpPr>
        <p:spPr>
          <a:xfrm>
            <a:off x="6308576" y="5012929"/>
            <a:ext cx="2592090" cy="165643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39553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327585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rgbClr val="58595B"/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rgbClr val="58595B"/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rgbClr val="58595B"/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rgbClr val="58595B"/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rgbClr val="58595B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7" name="Espace réservé du texte 10"/>
          <p:cNvSpPr>
            <a:spLocks noGrp="1"/>
          </p:cNvSpPr>
          <p:nvPr>
            <p:ph type="body" sz="quarter" idx="23"/>
          </p:nvPr>
        </p:nvSpPr>
        <p:spPr>
          <a:xfrm>
            <a:off x="615617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rgbClr val="58595B"/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rgbClr val="58595B"/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rgbClr val="58595B"/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rgbClr val="58595B"/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rgbClr val="58595B"/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69691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SE\Documents\Horizon 2015\Déploiement\Modèle PPT\JPEG\SC plein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-11915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5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9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7979225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ESE\Documents\Horizon 2015\Déploiement\Modèle PPT\JPEG\FONS TEMPLATE PPT-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007" y="0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251520" y="470091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8" name="Espace réservé du texte 10"/>
          <p:cNvSpPr>
            <a:spLocks noGrp="1"/>
          </p:cNvSpPr>
          <p:nvPr>
            <p:ph type="body" sz="quarter" idx="20" hasCustomPrompt="1"/>
          </p:nvPr>
        </p:nvSpPr>
        <p:spPr>
          <a:xfrm>
            <a:off x="251520" y="5132715"/>
            <a:ext cx="2592090" cy="165643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9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20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84544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1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2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3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39553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4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327585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5" name="Espace réservé du texte 10"/>
          <p:cNvSpPr>
            <a:spLocks noGrp="1"/>
          </p:cNvSpPr>
          <p:nvPr>
            <p:ph type="body" sz="quarter" idx="23"/>
          </p:nvPr>
        </p:nvSpPr>
        <p:spPr>
          <a:xfrm>
            <a:off x="615617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25093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ESE\Documents\Horizon 2015\Déploiement\Modèle PPT\JPEG\FONS TEMPLATE PPT-1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4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4164607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ESE\Documents\Horizon 2015\Déploiement\Modèle PPT\JPEG\FONS TEMPLATE PPT-20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4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251520" y="470091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20" hasCustomPrompt="1"/>
          </p:nvPr>
        </p:nvSpPr>
        <p:spPr>
          <a:xfrm>
            <a:off x="251520" y="5132715"/>
            <a:ext cx="2592090" cy="165643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6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84544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8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0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39553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1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327585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2" name="Espace réservé du texte 10"/>
          <p:cNvSpPr>
            <a:spLocks noGrp="1"/>
          </p:cNvSpPr>
          <p:nvPr>
            <p:ph type="body" sz="quarter" idx="23"/>
          </p:nvPr>
        </p:nvSpPr>
        <p:spPr>
          <a:xfrm>
            <a:off x="615617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658617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ESE\Documents\Horizon 2015\Déploiement\Modèle PPT\JPEG\FONS TEMPLATE PPT-15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316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3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4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5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003979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re 1"/>
          <p:cNvSpPr>
            <a:spLocks noGrp="1"/>
          </p:cNvSpPr>
          <p:nvPr>
            <p:ph type="title" hasCustomPrompt="1"/>
          </p:nvPr>
        </p:nvSpPr>
        <p:spPr>
          <a:xfrm>
            <a:off x="395536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6372200" y="4653383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6" name="Espace réservé du texte 10"/>
          <p:cNvSpPr>
            <a:spLocks noGrp="1"/>
          </p:cNvSpPr>
          <p:nvPr>
            <p:ph type="body" sz="quarter" idx="20" hasCustomPrompt="1"/>
          </p:nvPr>
        </p:nvSpPr>
        <p:spPr>
          <a:xfrm>
            <a:off x="6372200" y="5085184"/>
            <a:ext cx="2592090" cy="1656431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18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395536" y="184544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0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1844824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1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39553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2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327585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23" name="Espace réservé du texte 10"/>
          <p:cNvSpPr>
            <a:spLocks noGrp="1"/>
          </p:cNvSpPr>
          <p:nvPr>
            <p:ph type="body" sz="quarter" idx="23"/>
          </p:nvPr>
        </p:nvSpPr>
        <p:spPr>
          <a:xfrm>
            <a:off x="6156176" y="2276872"/>
            <a:ext cx="2592288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121204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PERFORMANCE SUPPLY CH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91952" y="6533728"/>
            <a:ext cx="2160240" cy="288032"/>
          </a:xfrm>
        </p:spPr>
        <p:txBody>
          <a:bodyPr>
            <a:normAutofit/>
          </a:bodyPr>
          <a:lstStyle>
            <a:lvl1pPr marL="0" indent="0">
              <a:buNone/>
              <a:defRPr sz="1050" baseline="0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HARDIS GROUP – XX/XX/XXXX</a:t>
            </a:r>
          </a:p>
        </p:txBody>
      </p:sp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624408" y="2861320"/>
            <a:ext cx="3307904" cy="576064"/>
          </a:xfrm>
        </p:spPr>
        <p:txBody>
          <a:bodyPr>
            <a:normAutofit/>
          </a:bodyPr>
          <a:lstStyle>
            <a:lvl1pPr algn="l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1560" y="3491855"/>
            <a:ext cx="3309938" cy="657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B0F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>
                <a:latin typeface="Century Gothic" panose="020B0502020202020204" pitchFamily="34" charset="0"/>
              </a:rPr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303859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0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2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0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000456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44"/>
            <a:ext cx="9144000" cy="6851156"/>
          </a:xfrm>
          <a:prstGeom prst="rect">
            <a:avLst/>
          </a:prstGeom>
        </p:spPr>
      </p:pic>
      <p:sp>
        <p:nvSpPr>
          <p:cNvPr id="19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0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649550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2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3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37385940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476672"/>
            <a:ext cx="5486400" cy="566738"/>
          </a:xfrm>
        </p:spPr>
        <p:txBody>
          <a:bodyPr anchor="ctr">
            <a:normAutofit/>
          </a:bodyPr>
          <a:lstStyle>
            <a:lvl1pPr algn="l">
              <a:defRPr sz="2400" b="1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539750" y="184544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0" name="Espace réservé du texte 8"/>
          <p:cNvSpPr>
            <a:spLocks noGrp="1"/>
          </p:cNvSpPr>
          <p:nvPr>
            <p:ph type="body" sz="quarter" idx="15" hasCustomPrompt="1"/>
          </p:nvPr>
        </p:nvSpPr>
        <p:spPr>
          <a:xfrm>
            <a:off x="4932238" y="1844824"/>
            <a:ext cx="3600202" cy="287412"/>
          </a:xfrm>
        </p:spPr>
        <p:txBody>
          <a:bodyPr anchor="ctr">
            <a:noAutofit/>
          </a:bodyPr>
          <a:lstStyle>
            <a:lvl1pPr marL="0" indent="0">
              <a:buNone/>
              <a:defRPr sz="1600" b="1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21"/>
          </p:nvPr>
        </p:nvSpPr>
        <p:spPr>
          <a:xfrm>
            <a:off x="539552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  <p:sp>
        <p:nvSpPr>
          <p:cNvPr id="12" name="Espace réservé du texte 10"/>
          <p:cNvSpPr>
            <a:spLocks noGrp="1"/>
          </p:cNvSpPr>
          <p:nvPr>
            <p:ph type="body" sz="quarter" idx="22"/>
          </p:nvPr>
        </p:nvSpPr>
        <p:spPr>
          <a:xfrm>
            <a:off x="4932040" y="2276872"/>
            <a:ext cx="3600400" cy="1800200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rgbClr val="0092CF"/>
              </a:buClr>
              <a:buNone/>
              <a:defRPr lang="fr-FR" sz="16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55600" indent="-177800">
              <a:buClr>
                <a:srgbClr val="0092CF"/>
              </a:buClr>
              <a:buFont typeface="Arial" panose="020B0604020202020204" pitchFamily="34" charset="0"/>
              <a:buChar char="•"/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marL="531813" indent="-176213">
              <a:buClr>
                <a:srgbClr val="0092CF"/>
              </a:buClr>
              <a:buFont typeface="Wingdings" panose="05000000000000000000" pitchFamily="2" charset="2"/>
              <a:buChar char="§"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marL="723900" indent="-192088">
              <a:buClr>
                <a:srgbClr val="0092CF"/>
              </a:buClr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marL="900113" indent="-176213">
              <a:buClr>
                <a:srgbClr val="0092CF"/>
              </a:buClr>
              <a:buFont typeface="Wingdings" panose="05000000000000000000" pitchFamily="2" charset="2"/>
              <a:buChar char="Ø"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 dirty="0" smtClean="0"/>
          </a:p>
        </p:txBody>
      </p:sp>
    </p:spTree>
    <p:extLst>
      <p:ext uri="{BB962C8B-B14F-4D97-AF65-F5344CB8AC3E}">
        <p14:creationId xmlns:p14="http://schemas.microsoft.com/office/powerpoint/2010/main" val="2095724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155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1484784"/>
            <a:ext cx="8229600" cy="2304256"/>
          </a:xfrm>
        </p:spPr>
        <p:txBody>
          <a:bodyPr>
            <a:normAutofit/>
          </a:bodyPr>
          <a:lstStyle>
            <a:lvl1pPr algn="ctr">
              <a:defRPr sz="20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35004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éfé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-9872" y="6480941"/>
            <a:ext cx="621432" cy="377059"/>
          </a:xfrm>
        </p:spPr>
        <p:txBody>
          <a:bodyPr/>
          <a:lstStyle>
            <a:lvl1pPr algn="l">
              <a:defRPr/>
            </a:lvl1pPr>
          </a:lstStyle>
          <a:p>
            <a:fld id="{E9C12E94-F041-47C6-BE79-91075AA2E16C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 userDrawn="1"/>
        </p:nvSpPr>
        <p:spPr>
          <a:xfrm>
            <a:off x="6228184" y="0"/>
            <a:ext cx="2915816" cy="6858000"/>
          </a:xfrm>
          <a:prstGeom prst="rect">
            <a:avLst/>
          </a:prstGeom>
          <a:solidFill>
            <a:srgbClr val="009EE0"/>
          </a:solidFill>
          <a:ln>
            <a:solidFill>
              <a:srgbClr val="009EE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space réservé du texte 8"/>
          <p:cNvSpPr>
            <a:spLocks noGrp="1"/>
          </p:cNvSpPr>
          <p:nvPr>
            <p:ph type="body" sz="quarter" idx="13"/>
          </p:nvPr>
        </p:nvSpPr>
        <p:spPr>
          <a:xfrm>
            <a:off x="6389898" y="5877272"/>
            <a:ext cx="2592387" cy="836712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smtClean="0"/>
              <a:t>Modifiez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11917945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879" y="4869160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8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Suivez-nous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4" y="5676721"/>
            <a:ext cx="133641" cy="13364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79" y="5387318"/>
            <a:ext cx="154391" cy="1248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4" y="6000425"/>
            <a:ext cx="133641" cy="133641"/>
          </a:xfrm>
          <a:prstGeom prst="rect">
            <a:avLst/>
          </a:prstGeom>
        </p:spPr>
      </p:pic>
      <p:sp>
        <p:nvSpPr>
          <p:cNvPr id="12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5330239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@</a:t>
            </a:r>
            <a:r>
              <a:rPr lang="fr-FR" dirty="0" err="1" smtClean="0"/>
              <a:t>GroupeHardis</a:t>
            </a:r>
            <a:endParaRPr lang="fr-FR" dirty="0"/>
          </a:p>
        </p:txBody>
      </p:sp>
      <p:sp>
        <p:nvSpPr>
          <p:cNvPr id="13" name="Espace réservé du texte 10"/>
          <p:cNvSpPr>
            <a:spLocks noGrp="1"/>
          </p:cNvSpPr>
          <p:nvPr>
            <p:ph type="body" sz="quarter" idx="15" hasCustomPrompt="1"/>
          </p:nvPr>
        </p:nvSpPr>
        <p:spPr>
          <a:xfrm>
            <a:off x="683568" y="5628481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Moveit2digital.blogspot.com</a:t>
            </a:r>
            <a:endParaRPr lang="fr-FR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6" hasCustomPrompt="1"/>
          </p:nvPr>
        </p:nvSpPr>
        <p:spPr>
          <a:xfrm>
            <a:off x="683568" y="5954392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Infologistique.fr</a:t>
            </a:r>
            <a:endParaRPr lang="fr-FR" dirty="0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4869160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Prénom NOM</a:t>
            </a:r>
            <a:endParaRPr lang="fr-FR" dirty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5162307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Fonction</a:t>
            </a:r>
            <a:endParaRPr lang="fr-FR" dirty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6156374" y="5456129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(+33) 6 xx xx xx xx</a:t>
            </a:r>
            <a:endParaRPr lang="fr-FR" dirty="0"/>
          </a:p>
        </p:txBody>
      </p:sp>
      <p:sp>
        <p:nvSpPr>
          <p:cNvPr id="18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6156176" y="5751157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prénom.nom@hardis.fr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21" hasCustomPrompt="1"/>
          </p:nvPr>
        </p:nvSpPr>
        <p:spPr>
          <a:xfrm>
            <a:off x="6156176" y="6037179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www.hardis.fr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3649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8"/>
          <p:cNvSpPr>
            <a:spLocks noGrp="1"/>
          </p:cNvSpPr>
          <p:nvPr>
            <p:ph type="body" sz="quarter" idx="13" hasCustomPrompt="1"/>
          </p:nvPr>
        </p:nvSpPr>
        <p:spPr>
          <a:xfrm>
            <a:off x="456879" y="4869160"/>
            <a:ext cx="2592090" cy="287412"/>
          </a:xfrm>
        </p:spPr>
        <p:txBody>
          <a:bodyPr anchor="ctr">
            <a:noAutofit/>
          </a:bodyPr>
          <a:lstStyle>
            <a:lvl1pPr marL="0" indent="0">
              <a:buNone/>
              <a:defRPr sz="18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err="1" smtClean="0"/>
              <a:t>Follow</a:t>
            </a:r>
            <a:r>
              <a:rPr lang="fr-FR" dirty="0" smtClean="0"/>
              <a:t> us</a:t>
            </a:r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4" y="5676721"/>
            <a:ext cx="133641" cy="13364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79" y="5387318"/>
            <a:ext cx="154391" cy="124802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54" y="6000425"/>
            <a:ext cx="133641" cy="133641"/>
          </a:xfrm>
          <a:prstGeom prst="rect">
            <a:avLst/>
          </a:prstGeom>
        </p:spPr>
      </p:pic>
      <p:sp>
        <p:nvSpPr>
          <p:cNvPr id="12" name="Espace réservé du texte 10"/>
          <p:cNvSpPr>
            <a:spLocks noGrp="1"/>
          </p:cNvSpPr>
          <p:nvPr>
            <p:ph type="body" sz="quarter" idx="14" hasCustomPrompt="1"/>
          </p:nvPr>
        </p:nvSpPr>
        <p:spPr>
          <a:xfrm>
            <a:off x="683568" y="5330239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@</a:t>
            </a:r>
            <a:r>
              <a:rPr lang="fr-FR" dirty="0" err="1" smtClean="0"/>
              <a:t>GroupeHardis</a:t>
            </a:r>
            <a:endParaRPr lang="fr-FR" dirty="0"/>
          </a:p>
        </p:txBody>
      </p:sp>
      <p:sp>
        <p:nvSpPr>
          <p:cNvPr id="13" name="Espace réservé du texte 10"/>
          <p:cNvSpPr>
            <a:spLocks noGrp="1"/>
          </p:cNvSpPr>
          <p:nvPr>
            <p:ph type="body" sz="quarter" idx="15" hasCustomPrompt="1"/>
          </p:nvPr>
        </p:nvSpPr>
        <p:spPr>
          <a:xfrm>
            <a:off x="683568" y="5628481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Moveit2digital.blogspot.com</a:t>
            </a:r>
            <a:endParaRPr lang="fr-FR" dirty="0"/>
          </a:p>
        </p:txBody>
      </p:sp>
      <p:sp>
        <p:nvSpPr>
          <p:cNvPr id="14" name="Espace réservé du texte 10"/>
          <p:cNvSpPr>
            <a:spLocks noGrp="1"/>
          </p:cNvSpPr>
          <p:nvPr>
            <p:ph type="body" sz="quarter" idx="16" hasCustomPrompt="1"/>
          </p:nvPr>
        </p:nvSpPr>
        <p:spPr>
          <a:xfrm>
            <a:off x="683568" y="5954392"/>
            <a:ext cx="2592090" cy="210912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fr-FR" dirty="0" smtClean="0"/>
              <a:t>Infologistique.fr</a:t>
            </a:r>
            <a:endParaRPr lang="fr-FR" dirty="0"/>
          </a:p>
        </p:txBody>
      </p:sp>
      <p:sp>
        <p:nvSpPr>
          <p:cNvPr id="15" name="Espace réservé du texte 8"/>
          <p:cNvSpPr>
            <a:spLocks noGrp="1"/>
          </p:cNvSpPr>
          <p:nvPr>
            <p:ph type="body" sz="quarter" idx="17" hasCustomPrompt="1"/>
          </p:nvPr>
        </p:nvSpPr>
        <p:spPr>
          <a:xfrm>
            <a:off x="6156176" y="4869160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8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Prénom NOM</a:t>
            </a:r>
            <a:endParaRPr lang="fr-FR" dirty="0"/>
          </a:p>
        </p:txBody>
      </p:sp>
      <p:sp>
        <p:nvSpPr>
          <p:cNvPr id="16" name="Espace réservé du texte 8"/>
          <p:cNvSpPr>
            <a:spLocks noGrp="1"/>
          </p:cNvSpPr>
          <p:nvPr>
            <p:ph type="body" sz="quarter" idx="18" hasCustomPrompt="1"/>
          </p:nvPr>
        </p:nvSpPr>
        <p:spPr>
          <a:xfrm>
            <a:off x="6156176" y="5162307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4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Fonction</a:t>
            </a:r>
            <a:endParaRPr lang="fr-FR" dirty="0"/>
          </a:p>
        </p:txBody>
      </p:sp>
      <p:sp>
        <p:nvSpPr>
          <p:cNvPr id="17" name="Espace réservé du texte 8"/>
          <p:cNvSpPr>
            <a:spLocks noGrp="1"/>
          </p:cNvSpPr>
          <p:nvPr>
            <p:ph type="body" sz="quarter" idx="19" hasCustomPrompt="1"/>
          </p:nvPr>
        </p:nvSpPr>
        <p:spPr>
          <a:xfrm>
            <a:off x="6156374" y="5456129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(+33) 6 xx xx xx xx</a:t>
            </a:r>
            <a:endParaRPr lang="fr-FR" dirty="0"/>
          </a:p>
        </p:txBody>
      </p:sp>
      <p:sp>
        <p:nvSpPr>
          <p:cNvPr id="18" name="Espace réservé du texte 8"/>
          <p:cNvSpPr>
            <a:spLocks noGrp="1"/>
          </p:cNvSpPr>
          <p:nvPr>
            <p:ph type="body" sz="quarter" idx="20" hasCustomPrompt="1"/>
          </p:nvPr>
        </p:nvSpPr>
        <p:spPr>
          <a:xfrm>
            <a:off x="6156176" y="5751157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prénom.nom@hardis.fr</a:t>
            </a:r>
            <a:endParaRPr lang="fr-FR" dirty="0"/>
          </a:p>
        </p:txBody>
      </p:sp>
      <p:sp>
        <p:nvSpPr>
          <p:cNvPr id="19" name="Espace réservé du texte 8"/>
          <p:cNvSpPr>
            <a:spLocks noGrp="1"/>
          </p:cNvSpPr>
          <p:nvPr>
            <p:ph type="body" sz="quarter" idx="21" hasCustomPrompt="1"/>
          </p:nvPr>
        </p:nvSpPr>
        <p:spPr>
          <a:xfrm>
            <a:off x="6156176" y="6037179"/>
            <a:ext cx="2592090" cy="287412"/>
          </a:xfrm>
        </p:spPr>
        <p:txBody>
          <a:bodyPr anchor="ctr">
            <a:noAutofit/>
          </a:bodyPr>
          <a:lstStyle>
            <a:lvl1pPr marL="0" indent="0" algn="ctr">
              <a:buNone/>
              <a:defRPr sz="12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fr-FR" dirty="0" smtClean="0"/>
              <a:t>www.hardis.fr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71850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_CONS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1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91952" y="6533728"/>
            <a:ext cx="2160240" cy="288032"/>
          </a:xfrm>
        </p:spPr>
        <p:txBody>
          <a:bodyPr>
            <a:normAutofit/>
          </a:bodyPr>
          <a:lstStyle>
            <a:lvl1pPr marL="0" indent="0">
              <a:buNone/>
              <a:defRPr sz="1050" baseline="0">
                <a:solidFill>
                  <a:srgbClr val="009EE0"/>
                </a:solidFill>
              </a:defRPr>
            </a:lvl1pPr>
          </a:lstStyle>
          <a:p>
            <a:pPr lvl="0"/>
            <a:r>
              <a:rPr lang="fr-FR" dirty="0" smtClean="0"/>
              <a:t>HARDIS GROUP – XX/XX/XXXX</a:t>
            </a:r>
          </a:p>
        </p:txBody>
      </p:sp>
      <p:sp>
        <p:nvSpPr>
          <p:cNvPr id="7" name="Titre 1"/>
          <p:cNvSpPr>
            <a:spLocks noGrp="1"/>
          </p:cNvSpPr>
          <p:nvPr>
            <p:ph type="ctrTitle" hasCustomPrompt="1"/>
          </p:nvPr>
        </p:nvSpPr>
        <p:spPr>
          <a:xfrm>
            <a:off x="624408" y="2861320"/>
            <a:ext cx="3307904" cy="576064"/>
          </a:xfrm>
        </p:spPr>
        <p:txBody>
          <a:bodyPr>
            <a:normAutofit/>
          </a:bodyPr>
          <a:lstStyle>
            <a:lvl1pPr algn="l">
              <a:defRPr sz="2000"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11"/>
          <p:cNvSpPr>
            <a:spLocks noGrp="1"/>
          </p:cNvSpPr>
          <p:nvPr>
            <p:ph type="body" sz="quarter" idx="14" hasCustomPrompt="1"/>
          </p:nvPr>
        </p:nvSpPr>
        <p:spPr>
          <a:xfrm>
            <a:off x="611560" y="3491855"/>
            <a:ext cx="3309938" cy="657225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00B0F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>
                <a:latin typeface="Century Gothic" panose="020B0502020202020204" pitchFamily="34" charset="0"/>
              </a:rPr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2705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590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83568" y="1412776"/>
            <a:ext cx="7772400" cy="450279"/>
          </a:xfrm>
        </p:spPr>
        <p:txBody>
          <a:bodyPr anchor="b">
            <a:normAutofit/>
          </a:bodyPr>
          <a:lstStyle>
            <a:lvl1pPr marL="0" indent="0">
              <a:buNone/>
              <a:defRPr sz="24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SOMMAIRE</a:t>
            </a:r>
          </a:p>
        </p:txBody>
      </p:sp>
      <p:sp>
        <p:nvSpPr>
          <p:cNvPr id="7" name="Espace réservé du numéro de diapositive 5"/>
          <p:cNvSpPr txBox="1">
            <a:spLocks/>
          </p:cNvSpPr>
          <p:nvPr userDrawn="1"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81D135-329C-4302-B372-ECB4C1DD15C4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684213" y="1988840"/>
            <a:ext cx="1367507" cy="50323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4932040" y="1988840"/>
            <a:ext cx="1367507" cy="503237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 b="1" baseline="0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p. XX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278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12379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1916832"/>
            <a:ext cx="7704856" cy="360040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420938"/>
            <a:ext cx="7704087" cy="50323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SOUS-TITRE_</a:t>
            </a:r>
            <a:endParaRPr lang="fr-FR" dirty="0"/>
          </a:p>
        </p:txBody>
      </p:sp>
      <p:pic>
        <p:nvPicPr>
          <p:cNvPr id="10" name="Imagen 2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556" y="4708784"/>
            <a:ext cx="216024" cy="174213"/>
          </a:xfrm>
          <a:prstGeom prst="rect">
            <a:avLst/>
          </a:prstGeom>
        </p:spPr>
      </p:pic>
      <p:pic>
        <p:nvPicPr>
          <p:cNvPr id="11" name="Imagen 3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39408" y="4679187"/>
            <a:ext cx="216024" cy="216024"/>
          </a:xfrm>
          <a:prstGeom prst="rect">
            <a:avLst/>
          </a:prstGeom>
        </p:spPr>
      </p:pic>
      <p:pic>
        <p:nvPicPr>
          <p:cNvPr id="12" name="Imagen 3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00192" y="4718096"/>
            <a:ext cx="216024" cy="216024"/>
          </a:xfrm>
          <a:prstGeom prst="rect">
            <a:avLst/>
          </a:prstGeom>
        </p:spPr>
      </p:pic>
      <p:sp>
        <p:nvSpPr>
          <p:cNvPr id="13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899592" y="4653136"/>
            <a:ext cx="1800200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4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3707904" y="4642564"/>
            <a:ext cx="1728192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5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6624228" y="4642564"/>
            <a:ext cx="1836204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6" name="Espace réservé du texte 16"/>
          <p:cNvSpPr>
            <a:spLocks noGrp="1"/>
          </p:cNvSpPr>
          <p:nvPr>
            <p:ph type="body" sz="quarter" idx="17" hasCustomPrompt="1"/>
          </p:nvPr>
        </p:nvSpPr>
        <p:spPr>
          <a:xfrm>
            <a:off x="576262" y="5085184"/>
            <a:ext cx="2123530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18" hasCustomPrompt="1"/>
          </p:nvPr>
        </p:nvSpPr>
        <p:spPr>
          <a:xfrm>
            <a:off x="3275856" y="5085184"/>
            <a:ext cx="2160240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8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6300192" y="5085184"/>
            <a:ext cx="2160240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404457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1916832"/>
            <a:ext cx="7704856" cy="360040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8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2420938"/>
            <a:ext cx="7704087" cy="50323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SOUS-TITRE_</a:t>
            </a:r>
            <a:endParaRPr lang="fr-FR" dirty="0"/>
          </a:p>
        </p:txBody>
      </p:sp>
      <p:sp>
        <p:nvSpPr>
          <p:cNvPr id="10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539552" y="4303668"/>
            <a:ext cx="2088232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1" name="Espace réservé du texte 12"/>
          <p:cNvSpPr>
            <a:spLocks noGrp="1"/>
          </p:cNvSpPr>
          <p:nvPr>
            <p:ph type="body" sz="quarter" idx="15" hasCustomPrompt="1"/>
          </p:nvPr>
        </p:nvSpPr>
        <p:spPr>
          <a:xfrm>
            <a:off x="3275856" y="4293096"/>
            <a:ext cx="2160240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2" name="Espace réservé du texte 12"/>
          <p:cNvSpPr>
            <a:spLocks noGrp="1"/>
          </p:cNvSpPr>
          <p:nvPr>
            <p:ph type="body" sz="quarter" idx="16" hasCustomPrompt="1"/>
          </p:nvPr>
        </p:nvSpPr>
        <p:spPr>
          <a:xfrm>
            <a:off x="6300192" y="4303668"/>
            <a:ext cx="2160240" cy="367088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100" b="1">
                <a:solidFill>
                  <a:schemeClr val="bg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3" name="Espace réservé du texte 16"/>
          <p:cNvSpPr>
            <a:spLocks noGrp="1"/>
          </p:cNvSpPr>
          <p:nvPr>
            <p:ph type="body" sz="quarter" idx="17" hasCustomPrompt="1"/>
          </p:nvPr>
        </p:nvSpPr>
        <p:spPr>
          <a:xfrm>
            <a:off x="539552" y="4735716"/>
            <a:ext cx="2051522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4" name="Espace réservé du texte 16"/>
          <p:cNvSpPr>
            <a:spLocks noGrp="1"/>
          </p:cNvSpPr>
          <p:nvPr>
            <p:ph type="body" sz="quarter" idx="18" hasCustomPrompt="1"/>
          </p:nvPr>
        </p:nvSpPr>
        <p:spPr>
          <a:xfrm>
            <a:off x="3275856" y="4735716"/>
            <a:ext cx="2160240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  <p:sp>
        <p:nvSpPr>
          <p:cNvPr id="15" name="Espace réservé du texte 16"/>
          <p:cNvSpPr>
            <a:spLocks noGrp="1"/>
          </p:cNvSpPr>
          <p:nvPr>
            <p:ph type="body" sz="quarter" idx="19" hasCustomPrompt="1"/>
          </p:nvPr>
        </p:nvSpPr>
        <p:spPr>
          <a:xfrm>
            <a:off x="6300192" y="4735716"/>
            <a:ext cx="2160240" cy="1295548"/>
          </a:xfrm>
        </p:spPr>
        <p:txBody>
          <a:bodyPr>
            <a:normAutofit/>
          </a:bodyPr>
          <a:lstStyle>
            <a:lvl1pPr marL="0" indent="0">
              <a:buNone/>
              <a:defRPr sz="11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 smtClean="0"/>
              <a:t>Contenu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231824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33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agen 1" descr="FONS TEMPLATE PPT-30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36912"/>
            <a:ext cx="2955021" cy="2791217"/>
          </a:xfrm>
          <a:prstGeom prst="rect">
            <a:avLst/>
          </a:prstGeom>
        </p:spPr>
      </p:pic>
      <p:sp>
        <p:nvSpPr>
          <p:cNvPr id="8" name="Espace réservé du texte 12"/>
          <p:cNvSpPr>
            <a:spLocks noGrp="1"/>
          </p:cNvSpPr>
          <p:nvPr>
            <p:ph type="body" sz="quarter" idx="14" hasCustomPrompt="1"/>
          </p:nvPr>
        </p:nvSpPr>
        <p:spPr>
          <a:xfrm>
            <a:off x="3635895" y="3848976"/>
            <a:ext cx="1440161" cy="367088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1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899592" y="1340768"/>
            <a:ext cx="8229600" cy="360040"/>
          </a:xfrm>
        </p:spPr>
        <p:txBody>
          <a:bodyPr>
            <a:noAutofit/>
          </a:bodyPr>
          <a:lstStyle>
            <a:lvl1pPr algn="l"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0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pic>
        <p:nvPicPr>
          <p:cNvPr id="11" name="Imagen 2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5556" y="4708784"/>
            <a:ext cx="216024" cy="174213"/>
          </a:xfrm>
          <a:prstGeom prst="rect">
            <a:avLst/>
          </a:prstGeom>
        </p:spPr>
      </p:pic>
      <p:sp>
        <p:nvSpPr>
          <p:cNvPr id="14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3779913" y="3529283"/>
            <a:ext cx="1152128" cy="331765"/>
          </a:xfrm>
        </p:spPr>
        <p:txBody>
          <a:bodyPr>
            <a:noAutofit/>
          </a:bodyPr>
          <a:lstStyle>
            <a:lvl1pPr marL="0" indent="0" algn="ctr">
              <a:buNone/>
              <a:defRPr sz="14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pic>
        <p:nvPicPr>
          <p:cNvPr id="15" name="Imagen 41" descr="FONS TEMPLATE PPT-24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60848"/>
            <a:ext cx="836092" cy="789746"/>
          </a:xfrm>
          <a:prstGeom prst="rect">
            <a:avLst/>
          </a:prstGeom>
        </p:spPr>
      </p:pic>
      <p:sp>
        <p:nvSpPr>
          <p:cNvPr id="16" name="Espace réservé du texte 7"/>
          <p:cNvSpPr>
            <a:spLocks noGrp="1"/>
          </p:cNvSpPr>
          <p:nvPr>
            <p:ph type="body" sz="quarter" idx="20" hasCustomPrompt="1"/>
          </p:nvPr>
        </p:nvSpPr>
        <p:spPr>
          <a:xfrm>
            <a:off x="1619672" y="2140358"/>
            <a:ext cx="1719736" cy="167891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17" name="Espace réservé du texte 12"/>
          <p:cNvSpPr>
            <a:spLocks noGrp="1"/>
          </p:cNvSpPr>
          <p:nvPr>
            <p:ph type="body" sz="quarter" idx="21" hasCustomPrompt="1"/>
          </p:nvPr>
        </p:nvSpPr>
        <p:spPr>
          <a:xfrm>
            <a:off x="1619672" y="2348880"/>
            <a:ext cx="1719736" cy="1080120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pic>
        <p:nvPicPr>
          <p:cNvPr id="18" name="Imagen 3" descr="FONS TEMPLATE PPT-24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5373216"/>
            <a:ext cx="836092" cy="789746"/>
          </a:xfrm>
          <a:prstGeom prst="rect">
            <a:avLst/>
          </a:prstGeom>
        </p:spPr>
      </p:pic>
      <p:pic>
        <p:nvPicPr>
          <p:cNvPr id="19" name="Imagen 26" descr="FONS TEMPLATE PPT-24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943007"/>
            <a:ext cx="836092" cy="789746"/>
          </a:xfrm>
          <a:prstGeom prst="rect">
            <a:avLst/>
          </a:prstGeom>
        </p:spPr>
      </p:pic>
      <p:pic>
        <p:nvPicPr>
          <p:cNvPr id="20" name="Imagen 30" descr="FONS TEMPLATE PPT-24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1913376"/>
            <a:ext cx="836092" cy="789746"/>
          </a:xfrm>
          <a:prstGeom prst="rect">
            <a:avLst/>
          </a:prstGeom>
        </p:spPr>
      </p:pic>
      <p:sp>
        <p:nvSpPr>
          <p:cNvPr id="21" name="Espace réservé du texte 7"/>
          <p:cNvSpPr>
            <a:spLocks noGrp="1"/>
          </p:cNvSpPr>
          <p:nvPr>
            <p:ph type="body" sz="quarter" idx="22" hasCustomPrompt="1"/>
          </p:nvPr>
        </p:nvSpPr>
        <p:spPr>
          <a:xfrm>
            <a:off x="5580110" y="1988840"/>
            <a:ext cx="2016225" cy="216024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22" name="Espace réservé du texte 12"/>
          <p:cNvSpPr>
            <a:spLocks noGrp="1"/>
          </p:cNvSpPr>
          <p:nvPr>
            <p:ph type="body" sz="quarter" idx="23" hasCustomPrompt="1"/>
          </p:nvPr>
        </p:nvSpPr>
        <p:spPr>
          <a:xfrm>
            <a:off x="5580111" y="2197362"/>
            <a:ext cx="2016225" cy="1231638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3" name="Espace réservé du texte 7"/>
          <p:cNvSpPr>
            <a:spLocks noGrp="1"/>
          </p:cNvSpPr>
          <p:nvPr>
            <p:ph type="body" sz="quarter" idx="24" hasCustomPrompt="1"/>
          </p:nvPr>
        </p:nvSpPr>
        <p:spPr>
          <a:xfrm>
            <a:off x="2132184" y="5452726"/>
            <a:ext cx="1719736" cy="167891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24" name="Espace réservé du texte 12"/>
          <p:cNvSpPr>
            <a:spLocks noGrp="1"/>
          </p:cNvSpPr>
          <p:nvPr>
            <p:ph type="body" sz="quarter" idx="25" hasCustomPrompt="1"/>
          </p:nvPr>
        </p:nvSpPr>
        <p:spPr>
          <a:xfrm>
            <a:off x="2132184" y="5661248"/>
            <a:ext cx="1719736" cy="1080120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  <p:sp>
        <p:nvSpPr>
          <p:cNvPr id="25" name="Espace réservé du texte 7"/>
          <p:cNvSpPr>
            <a:spLocks noGrp="1"/>
          </p:cNvSpPr>
          <p:nvPr>
            <p:ph type="body" sz="quarter" idx="26" hasCustomPrompt="1"/>
          </p:nvPr>
        </p:nvSpPr>
        <p:spPr>
          <a:xfrm>
            <a:off x="6516214" y="5085184"/>
            <a:ext cx="2016225" cy="216024"/>
          </a:xfrm>
        </p:spPr>
        <p:txBody>
          <a:bodyPr>
            <a:noAutofit/>
          </a:bodyPr>
          <a:lstStyle>
            <a:lvl1pPr marL="0" indent="0" algn="l">
              <a:buNone/>
              <a:defRPr sz="1400" b="1">
                <a:solidFill>
                  <a:schemeClr val="tx1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26" name="Espace réservé du texte 12"/>
          <p:cNvSpPr>
            <a:spLocks noGrp="1"/>
          </p:cNvSpPr>
          <p:nvPr>
            <p:ph type="body" sz="quarter" idx="27" hasCustomPrompt="1"/>
          </p:nvPr>
        </p:nvSpPr>
        <p:spPr>
          <a:xfrm>
            <a:off x="6516215" y="5293706"/>
            <a:ext cx="2016225" cy="1231638"/>
          </a:xfrm>
        </p:spPr>
        <p:txBody>
          <a:bodyPr>
            <a:normAutofit/>
          </a:bodyPr>
          <a:lstStyle>
            <a:lvl1pPr marL="0" indent="0" algn="l">
              <a:buFontTx/>
              <a:buNone/>
              <a:defRPr sz="12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011695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331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‹N°›</a:t>
            </a:fld>
            <a:endParaRPr lang="fr-FR"/>
          </a:p>
        </p:txBody>
      </p:sp>
      <p:pic>
        <p:nvPicPr>
          <p:cNvPr id="28" name="Imagen 2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5556" y="4708784"/>
            <a:ext cx="216024" cy="174213"/>
          </a:xfrm>
          <a:prstGeom prst="rect">
            <a:avLst/>
          </a:prstGeom>
        </p:spPr>
      </p:pic>
      <p:pic>
        <p:nvPicPr>
          <p:cNvPr id="29" name="Imagen 3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339408" y="4679187"/>
            <a:ext cx="216024" cy="216024"/>
          </a:xfrm>
          <a:prstGeom prst="rect">
            <a:avLst/>
          </a:prstGeom>
        </p:spPr>
      </p:pic>
      <p:pic>
        <p:nvPicPr>
          <p:cNvPr id="30" name="Imagen 3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6300192" y="4718096"/>
            <a:ext cx="216024" cy="216024"/>
          </a:xfrm>
          <a:prstGeom prst="rect">
            <a:avLst/>
          </a:prstGeom>
        </p:spPr>
      </p:pic>
      <p:sp>
        <p:nvSpPr>
          <p:cNvPr id="31" name="Espace réservé du texte 7"/>
          <p:cNvSpPr>
            <a:spLocks noGrp="1"/>
          </p:cNvSpPr>
          <p:nvPr>
            <p:ph type="body" sz="quarter" idx="20" hasCustomPrompt="1"/>
          </p:nvPr>
        </p:nvSpPr>
        <p:spPr>
          <a:xfrm>
            <a:off x="1691680" y="2708920"/>
            <a:ext cx="6408712" cy="3448882"/>
          </a:xfrm>
        </p:spPr>
        <p:txBody>
          <a:bodyPr>
            <a:noAutofit/>
          </a:bodyPr>
          <a:lstStyle>
            <a:lvl1pPr marL="285750" indent="-285750" algn="l">
              <a:buClr>
                <a:srgbClr val="0092CF"/>
              </a:buClr>
              <a:buFont typeface="Arial" panose="020B0604020202020204" pitchFamily="34" charset="0"/>
              <a:buChar char="•"/>
              <a:defRPr sz="1400" b="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Liste</a:t>
            </a:r>
            <a:endParaRPr lang="fr-FR" dirty="0"/>
          </a:p>
        </p:txBody>
      </p:sp>
      <p:sp>
        <p:nvSpPr>
          <p:cNvPr id="32" name="Titre 1"/>
          <p:cNvSpPr>
            <a:spLocks noGrp="1"/>
          </p:cNvSpPr>
          <p:nvPr>
            <p:ph type="title" hasCustomPrompt="1"/>
          </p:nvPr>
        </p:nvSpPr>
        <p:spPr>
          <a:xfrm>
            <a:off x="467544" y="1340768"/>
            <a:ext cx="7704856" cy="360040"/>
          </a:xfrm>
        </p:spPr>
        <p:txBody>
          <a:bodyPr>
            <a:normAutofit/>
          </a:bodyPr>
          <a:lstStyle>
            <a:lvl1pPr algn="l">
              <a:defRPr sz="2000" b="1">
                <a:solidFill>
                  <a:srgbClr val="009EE0"/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fr-FR" dirty="0" smtClean="0"/>
              <a:t>Titre</a:t>
            </a:r>
            <a:endParaRPr lang="fr-FR" dirty="0"/>
          </a:p>
        </p:txBody>
      </p:sp>
      <p:sp>
        <p:nvSpPr>
          <p:cNvPr id="33" name="Espace réservé du texte 7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844874"/>
            <a:ext cx="7704087" cy="503237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latin typeface="Century Gothic" panose="020B0502020202020204" pitchFamily="34" charset="0"/>
              </a:defRPr>
            </a:lvl1pPr>
          </a:lstStyle>
          <a:p>
            <a:pPr lvl="0"/>
            <a:r>
              <a:rPr lang="fr-FR" dirty="0" smtClean="0"/>
              <a:t>SOUS-TITRE_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285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Modifiez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A33710-0453-43F0-BBFD-4754C1916036}" type="datetime1">
              <a:rPr lang="fr-FR" smtClean="0"/>
              <a:t>21/03/2016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2E94-F041-47C6-BE79-91075AA2E16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86616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62" r:id="rId4"/>
    <p:sldLayoutId id="2147483655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86" r:id="rId11"/>
    <p:sldLayoutId id="2147483687" r:id="rId12"/>
    <p:sldLayoutId id="2147483671" r:id="rId13"/>
    <p:sldLayoutId id="2147483668" r:id="rId14"/>
    <p:sldLayoutId id="2147483669" r:id="rId15"/>
    <p:sldLayoutId id="2147483670" r:id="rId16"/>
    <p:sldLayoutId id="2147483696" r:id="rId17"/>
    <p:sldLayoutId id="2147483672" r:id="rId18"/>
    <p:sldLayoutId id="2147483695" r:id="rId19"/>
    <p:sldLayoutId id="2147483673" r:id="rId20"/>
    <p:sldLayoutId id="2147483698" r:id="rId21"/>
    <p:sldLayoutId id="2147483697" r:id="rId22"/>
    <p:sldLayoutId id="2147483674" r:id="rId23"/>
    <p:sldLayoutId id="2147483675" r:id="rId24"/>
    <p:sldLayoutId id="2147483677" r:id="rId25"/>
    <p:sldLayoutId id="2147483678" r:id="rId26"/>
    <p:sldLayoutId id="2147483679" r:id="rId27"/>
    <p:sldLayoutId id="2147483680" r:id="rId28"/>
    <p:sldLayoutId id="2147483681" r:id="rId29"/>
    <p:sldLayoutId id="2147483682" r:id="rId30"/>
    <p:sldLayoutId id="2147483688" r:id="rId31"/>
    <p:sldLayoutId id="2147483689" r:id="rId32"/>
    <p:sldLayoutId id="2147483690" r:id="rId33"/>
    <p:sldLayoutId id="2147483683" r:id="rId34"/>
    <p:sldLayoutId id="2147483699" r:id="rId35"/>
    <p:sldLayoutId id="2147483684" r:id="rId36"/>
    <p:sldLayoutId id="2147483685" r:id="rId37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75000"/>
              <a:lumOff val="25000"/>
            </a:schemeClr>
          </a:solidFill>
          <a:latin typeface="Century Gothic" panose="020B0502020202020204" pitchFamily="34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55600" indent="-177800" algn="l" defTabSz="914400" rtl="0" eaLnBrk="1" latinLnBrk="0" hangingPunct="1">
        <a:spcBef>
          <a:spcPct val="20000"/>
        </a:spcBef>
        <a:buClr>
          <a:srgbClr val="0092CF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31813" indent="-176213" algn="l" defTabSz="914400" rtl="0" eaLnBrk="1" latinLnBrk="0" hangingPunct="1">
        <a:spcBef>
          <a:spcPct val="20000"/>
        </a:spcBef>
        <a:buClr>
          <a:srgbClr val="0092CF"/>
        </a:buClr>
        <a:buFont typeface="Wingdings" panose="05000000000000000000" pitchFamily="2" charset="2"/>
        <a:buChar char="§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23900" indent="-192088" algn="l" defTabSz="914400" rtl="0" eaLnBrk="1" latinLnBrk="0" hangingPunct="1">
        <a:spcBef>
          <a:spcPct val="20000"/>
        </a:spcBef>
        <a:buClr>
          <a:srgbClr val="0092CF"/>
        </a:buClr>
        <a:buFont typeface="Arial" panose="020B0604020202020204" pitchFamily="34" charset="0"/>
        <a:buChar char="–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00113" indent="-176213" algn="l" defTabSz="914400" rtl="0" eaLnBrk="1" latinLnBrk="0" hangingPunct="1">
        <a:spcBef>
          <a:spcPct val="20000"/>
        </a:spcBef>
        <a:buClr>
          <a:srgbClr val="0092CF"/>
        </a:buClr>
        <a:buFont typeface="Wingdings" panose="05000000000000000000" pitchFamily="2" charset="2"/>
        <a:buChar char="Ø"/>
        <a:tabLst>
          <a:tab pos="900113" algn="l"/>
        </a:tabLst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7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6.png"/><Relationship Id="rId4" Type="http://schemas.openxmlformats.org/officeDocument/2006/relationships/image" Target="../media/image95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7" Type="http://schemas.openxmlformats.org/officeDocument/2006/relationships/image" Target="../media/image109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3.pn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15.png"/><Relationship Id="rId4" Type="http://schemas.openxmlformats.org/officeDocument/2006/relationships/image" Target="../media/image11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7.png"/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1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1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png"/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1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26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1.png"/><Relationship Id="rId5" Type="http://schemas.openxmlformats.org/officeDocument/2006/relationships/image" Target="../media/image130.png"/><Relationship Id="rId4" Type="http://schemas.openxmlformats.org/officeDocument/2006/relationships/image" Target="../media/image129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3.png"/><Relationship Id="rId2" Type="http://schemas.openxmlformats.org/officeDocument/2006/relationships/image" Target="../media/image132.pn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6.png"/><Relationship Id="rId5" Type="http://schemas.openxmlformats.org/officeDocument/2006/relationships/image" Target="../media/image135.png"/><Relationship Id="rId4" Type="http://schemas.openxmlformats.org/officeDocument/2006/relationships/image" Target="../media/image134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1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1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1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1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1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1</a:t>
            </a:fld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smtClean="0"/>
              <a:t>ATLASSIAN CONFLUENCE	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HARDIS GROUP – 23/02/2015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Formation utilisateur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271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10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Mon profil</a:t>
            </a:r>
            <a:endParaRPr lang="fr-FR" dirty="0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12" name="Imag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59332"/>
            <a:ext cx="8575200" cy="4462056"/>
          </a:xfrm>
          <a:prstGeom prst="rect">
            <a:avLst/>
          </a:prstGeom>
          <a:ln>
            <a:solidFill>
              <a:srgbClr val="0092CF"/>
            </a:solidFill>
          </a:ln>
        </p:spPr>
      </p:pic>
      <p:cxnSp>
        <p:nvCxnSpPr>
          <p:cNvPr id="13" name="Connecteur droit avec flèche 12"/>
          <p:cNvCxnSpPr/>
          <p:nvPr/>
        </p:nvCxnSpPr>
        <p:spPr>
          <a:xfrm>
            <a:off x="7236296" y="2420888"/>
            <a:ext cx="576114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8400334" y="1559332"/>
            <a:ext cx="572931" cy="2777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15755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11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>
          <a:xfrm>
            <a:off x="684213" y="693159"/>
            <a:ext cx="6767512" cy="936625"/>
          </a:xfrm>
        </p:spPr>
        <p:txBody>
          <a:bodyPr/>
          <a:lstStyle/>
          <a:p>
            <a:r>
              <a:rPr lang="fr-FR" dirty="0"/>
              <a:t>Les favoris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Une page peut être désignée comme ‘favorite’ ou ‘préférée’</a:t>
            </a:r>
          </a:p>
          <a:p>
            <a:endParaRPr lang="fr-FR" dirty="0"/>
          </a:p>
          <a:p>
            <a:r>
              <a:rPr lang="fr-FR" dirty="0" smtClean="0"/>
              <a:t>Un espace également via le ‘Répertoire des espaces’ </a:t>
            </a:r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3058996"/>
            <a:ext cx="8225709" cy="2542713"/>
          </a:xfrm>
          <a:prstGeom prst="rect">
            <a:avLst/>
          </a:prstGeom>
        </p:spPr>
      </p:pic>
      <p:cxnSp>
        <p:nvCxnSpPr>
          <p:cNvPr id="8" name="Connecteur droit avec flèche 7"/>
          <p:cNvCxnSpPr/>
          <p:nvPr/>
        </p:nvCxnSpPr>
        <p:spPr>
          <a:xfrm flipH="1">
            <a:off x="2987824" y="4077072"/>
            <a:ext cx="288032" cy="14401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287524" y="4361578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/>
          <p:cNvSpPr/>
          <p:nvPr/>
        </p:nvSpPr>
        <p:spPr>
          <a:xfrm>
            <a:off x="8142799" y="4328577"/>
            <a:ext cx="442442" cy="2313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/>
          <p:cNvSpPr/>
          <p:nvPr/>
        </p:nvSpPr>
        <p:spPr>
          <a:xfrm>
            <a:off x="8142799" y="4779210"/>
            <a:ext cx="442442" cy="2313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8024" y="835698"/>
            <a:ext cx="4029637" cy="39058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0152" y="1497939"/>
            <a:ext cx="847843" cy="371527"/>
          </a:xfrm>
          <a:prstGeom prst="rect">
            <a:avLst/>
          </a:prstGeom>
        </p:spPr>
      </p:pic>
      <p:cxnSp>
        <p:nvCxnSpPr>
          <p:cNvPr id="13" name="Connecteur droit avec flèche 12"/>
          <p:cNvCxnSpPr>
            <a:stCxn id="16" idx="4"/>
            <a:endCxn id="9" idx="0"/>
          </p:cNvCxnSpPr>
          <p:nvPr/>
        </p:nvCxnSpPr>
        <p:spPr>
          <a:xfrm>
            <a:off x="6057638" y="1226278"/>
            <a:ext cx="306436" cy="2716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/>
          <p:nvPr/>
        </p:nvSpPr>
        <p:spPr>
          <a:xfrm>
            <a:off x="5562076" y="873596"/>
            <a:ext cx="991123" cy="35268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6912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12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Visualiser les favoris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416179" cy="4105275"/>
          </a:xfrm>
        </p:spPr>
        <p:txBody>
          <a:bodyPr/>
          <a:lstStyle/>
          <a:p>
            <a:r>
              <a:rPr lang="fr-FR" dirty="0" smtClean="0"/>
              <a:t>Soit par le menu associé au profil :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r>
              <a:rPr lang="fr-FR" dirty="0" smtClean="0"/>
              <a:t>Soit par le gadget ‘Favoris’ (à utiliser sur un tableau de bord par exemple)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60032" y="1335279"/>
            <a:ext cx="1448002" cy="2848373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54" y="4701176"/>
            <a:ext cx="7315939" cy="1837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5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1 </a:t>
            </a:r>
            <a:r>
              <a:rPr lang="fr-FR" dirty="0"/>
              <a:t>– Surveiller des pages </a:t>
            </a:r>
          </a:p>
          <a:p>
            <a:r>
              <a:rPr lang="fr-FR" dirty="0"/>
              <a:t>ou des espaces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2 – Suivre des utilisateurs</a:t>
            </a:r>
          </a:p>
          <a:p>
            <a:endParaRPr lang="fr-FR" dirty="0"/>
          </a:p>
        </p:txBody>
      </p:sp>
      <p:grpSp>
        <p:nvGrpSpPr>
          <p:cNvPr id="10" name="Groupe 9"/>
          <p:cNvGrpSpPr/>
          <p:nvPr/>
        </p:nvGrpSpPr>
        <p:grpSpPr>
          <a:xfrm>
            <a:off x="3563888" y="2996967"/>
            <a:ext cx="5400599" cy="3672392"/>
            <a:chOff x="827584" y="2430601"/>
            <a:chExt cx="5698800" cy="3657085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27584" y="2430601"/>
              <a:ext cx="5698800" cy="3657085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5" name="Rectangle 4"/>
            <p:cNvSpPr/>
            <p:nvPr/>
          </p:nvSpPr>
          <p:spPr>
            <a:xfrm>
              <a:off x="1098145" y="3212976"/>
              <a:ext cx="305503" cy="2160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cxnSp>
          <p:nvCxnSpPr>
            <p:cNvPr id="7" name="Connecteur droit avec flèche 6"/>
            <p:cNvCxnSpPr/>
            <p:nvPr/>
          </p:nvCxnSpPr>
          <p:spPr>
            <a:xfrm flipV="1">
              <a:off x="5436096" y="3284984"/>
              <a:ext cx="359273" cy="166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Rectangle 8"/>
            <p:cNvSpPr/>
            <p:nvPr/>
          </p:nvSpPr>
          <p:spPr>
            <a:xfrm>
              <a:off x="6220822" y="2430601"/>
              <a:ext cx="305503" cy="2160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</p:grpSp>
      <p:sp>
        <p:nvSpPr>
          <p:cNvPr id="15" name="Espace réservé du texte 1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S’informer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677380" y="3782617"/>
            <a:ext cx="902732" cy="22782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5094" y="1161008"/>
            <a:ext cx="6112311" cy="16475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7812360" y="1196752"/>
            <a:ext cx="570256" cy="2880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 flipH="1">
            <a:off x="7812360" y="2539100"/>
            <a:ext cx="459363" cy="97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08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14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Les notifications : paramétrage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/>
              <a:t>Un utilisateur peut paramétrer des options qui lui sont propres :</a:t>
            </a:r>
          </a:p>
          <a:p>
            <a:endParaRPr lang="fr-FR" dirty="0"/>
          </a:p>
        </p:txBody>
      </p:sp>
      <p:grpSp>
        <p:nvGrpSpPr>
          <p:cNvPr id="12" name="Groupe 11"/>
          <p:cNvGrpSpPr/>
          <p:nvPr/>
        </p:nvGrpSpPr>
        <p:grpSpPr>
          <a:xfrm>
            <a:off x="179512" y="2419748"/>
            <a:ext cx="8703030" cy="3888432"/>
            <a:chOff x="251520" y="2348880"/>
            <a:chExt cx="8703030" cy="3888432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1520" y="2348880"/>
              <a:ext cx="8703030" cy="3888432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sp>
          <p:nvSpPr>
            <p:cNvPr id="8" name="Rectangle 7"/>
            <p:cNvSpPr/>
            <p:nvPr/>
          </p:nvSpPr>
          <p:spPr>
            <a:xfrm>
              <a:off x="251520" y="3356992"/>
              <a:ext cx="1152128" cy="216024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2236" y="866280"/>
            <a:ext cx="1295246" cy="2246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448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Créer du contenu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6646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Créer une page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416179" cy="4105275"/>
          </a:xfrm>
        </p:spPr>
        <p:txBody>
          <a:bodyPr/>
          <a:lstStyle/>
          <a:p>
            <a:pPr marL="342900" indent="-342900">
              <a:buFont typeface="+mj-lt"/>
              <a:buAutoNum type="arabicPeriod"/>
            </a:pPr>
            <a:r>
              <a:rPr lang="fr-FR" dirty="0"/>
              <a:t>Création : se rendre dans une page et cliquez sur le bouton Créer dans la barre de menu du haut</a:t>
            </a:r>
          </a:p>
          <a:p>
            <a:pPr lvl="2"/>
            <a:r>
              <a:rPr lang="fr-FR" dirty="0"/>
              <a:t>La page créée sera </a:t>
            </a:r>
            <a:r>
              <a:rPr lang="fr-FR" dirty="0" smtClean="0"/>
              <a:t>‘enfant’ </a:t>
            </a:r>
            <a:r>
              <a:rPr lang="fr-FR" dirty="0"/>
              <a:t>de la page </a:t>
            </a:r>
            <a:r>
              <a:rPr lang="fr-FR" dirty="0" smtClean="0"/>
              <a:t>courante =&gt; organisation hiérarchisée</a:t>
            </a:r>
            <a:endParaRPr lang="fr-FR" dirty="0"/>
          </a:p>
          <a:p>
            <a:pPr lvl="2"/>
            <a:r>
              <a:rPr lang="fr-FR" dirty="0" smtClean="0"/>
              <a:t>‘</a:t>
            </a:r>
            <a:r>
              <a:rPr lang="fr-FR" dirty="0"/>
              <a:t>Page vide’ ou </a:t>
            </a:r>
            <a:r>
              <a:rPr lang="fr-FR" dirty="0" smtClean="0"/>
              <a:t>modèle </a:t>
            </a:r>
            <a:r>
              <a:rPr lang="fr-FR" dirty="0"/>
              <a:t>de page </a:t>
            </a:r>
            <a:r>
              <a:rPr lang="fr-FR" dirty="0" smtClean="0"/>
              <a:t>(contient </a:t>
            </a:r>
            <a:r>
              <a:rPr lang="fr-FR" dirty="0"/>
              <a:t>déjà des éléments de rédaction ou des </a:t>
            </a:r>
            <a:r>
              <a:rPr lang="fr-FR" dirty="0" smtClean="0"/>
              <a:t>macros)</a:t>
            </a:r>
            <a:endParaRPr lang="fr-FR" dirty="0"/>
          </a:p>
          <a:p>
            <a:pPr lvl="2"/>
            <a:r>
              <a:rPr lang="fr-FR" dirty="0" smtClean="0"/>
              <a:t>Le titre de la page doit être unique dans l’espace</a:t>
            </a:r>
            <a:endParaRPr lang="fr-FR" dirty="0"/>
          </a:p>
          <a:p>
            <a:pPr marL="165100" indent="-342900">
              <a:buFont typeface="+mj-lt"/>
              <a:buAutoNum type="arabicPeriod"/>
            </a:pPr>
            <a:r>
              <a:rPr lang="fr-FR" dirty="0"/>
              <a:t>Modification : se rendre dans  la page à modifier et cliquer sur le bouton</a:t>
            </a:r>
          </a:p>
          <a:p>
            <a:pPr marL="165100" indent="-342900">
              <a:buFont typeface="+mj-lt"/>
              <a:buAutoNum type="arabicPeriod"/>
            </a:pPr>
            <a:r>
              <a:rPr lang="fr-FR" dirty="0"/>
              <a:t>Chaque modification est </a:t>
            </a:r>
            <a:r>
              <a:rPr lang="fr-FR" dirty="0" err="1"/>
              <a:t>historisée</a:t>
            </a:r>
            <a:r>
              <a:rPr lang="fr-FR" dirty="0"/>
              <a:t>, il est possible de restaurer une version antérieure du document </a:t>
            </a:r>
          </a:p>
          <a:p>
            <a:pPr marL="696913" lvl="2" indent="-342900"/>
            <a:r>
              <a:rPr lang="fr-FR" dirty="0"/>
              <a:t>Pour consulter les versions : menu ‘Outils’ =&gt; ‘Historique’</a:t>
            </a:r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20161" y="3290605"/>
            <a:ext cx="781050" cy="295275"/>
          </a:xfrm>
          <a:prstGeom prst="rect">
            <a:avLst/>
          </a:prstGeom>
          <a:ln w="28575">
            <a:solidFill>
              <a:srgbClr val="9EBF34"/>
            </a:solidFill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4653136"/>
            <a:ext cx="4253314" cy="128618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3" name="Imag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60487" y="1148079"/>
            <a:ext cx="4839375" cy="7144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/>
          <p:cNvSpPr/>
          <p:nvPr/>
        </p:nvSpPr>
        <p:spPr>
          <a:xfrm>
            <a:off x="7549406" y="1161008"/>
            <a:ext cx="550985" cy="39578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3" name="Imag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6136" y="4006889"/>
            <a:ext cx="2143424" cy="1057423"/>
          </a:xfrm>
          <a:prstGeom prst="rect">
            <a:avLst/>
          </a:prstGeom>
        </p:spPr>
      </p:pic>
      <p:cxnSp>
        <p:nvCxnSpPr>
          <p:cNvPr id="9" name="Connecteur droit avec flèche 8"/>
          <p:cNvCxnSpPr/>
          <p:nvPr/>
        </p:nvCxnSpPr>
        <p:spPr>
          <a:xfrm flipH="1">
            <a:off x="6968573" y="4740350"/>
            <a:ext cx="1296144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1203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1340768"/>
            <a:ext cx="7821116" cy="5277587"/>
          </a:xfrm>
          <a:prstGeom prst="rect">
            <a:avLst/>
          </a:prstGeom>
        </p:spPr>
      </p:pic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Création : les autres types de documents</a:t>
            </a:r>
            <a:endParaRPr lang="fr-FR" dirty="0"/>
          </a:p>
        </p:txBody>
      </p:sp>
      <p:sp>
        <p:nvSpPr>
          <p:cNvPr id="5" name="Rectangle 4"/>
          <p:cNvSpPr/>
          <p:nvPr/>
        </p:nvSpPr>
        <p:spPr>
          <a:xfrm>
            <a:off x="2987824" y="1340768"/>
            <a:ext cx="360040" cy="33764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6" name="Connecteur droit avec flèche 5"/>
          <p:cNvCxnSpPr/>
          <p:nvPr/>
        </p:nvCxnSpPr>
        <p:spPr>
          <a:xfrm>
            <a:off x="3188519" y="1678408"/>
            <a:ext cx="1023441" cy="110252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197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tangle 100"/>
          <p:cNvSpPr/>
          <p:nvPr/>
        </p:nvSpPr>
        <p:spPr>
          <a:xfrm>
            <a:off x="81703" y="2210986"/>
            <a:ext cx="8963479" cy="43863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7" name="Image 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546" y="2239435"/>
            <a:ext cx="8898636" cy="3925869"/>
          </a:xfrm>
          <a:prstGeom prst="rect">
            <a:avLst/>
          </a:prstGeom>
        </p:spPr>
      </p:pic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L’éditeur de contenu</a:t>
            </a:r>
          </a:p>
        </p:txBody>
      </p:sp>
      <p:cxnSp>
        <p:nvCxnSpPr>
          <p:cNvPr id="6" name="Connecteur droit avec flèche 5"/>
          <p:cNvCxnSpPr>
            <a:stCxn id="7" idx="2"/>
          </p:cNvCxnSpPr>
          <p:nvPr/>
        </p:nvCxnSpPr>
        <p:spPr>
          <a:xfrm>
            <a:off x="764383" y="3997970"/>
            <a:ext cx="474355" cy="29693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350932" y="3628638"/>
            <a:ext cx="8269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Image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>
            <a:stCxn id="13" idx="2"/>
            <a:endCxn id="11" idx="0"/>
          </p:cNvCxnSpPr>
          <p:nvPr/>
        </p:nvCxnSpPr>
        <p:spPr>
          <a:xfrm flipH="1">
            <a:off x="6380274" y="1826489"/>
            <a:ext cx="360041" cy="149608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>
            <a:off x="6020234" y="3322578"/>
            <a:ext cx="720080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ZoneTexte 12"/>
          <p:cNvSpPr txBox="1"/>
          <p:nvPr/>
        </p:nvSpPr>
        <p:spPr>
          <a:xfrm>
            <a:off x="5378807" y="1457157"/>
            <a:ext cx="27230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Sections/mise en page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4" name="Connecteur droit avec flèche 13"/>
          <p:cNvCxnSpPr>
            <a:stCxn id="13" idx="2"/>
          </p:cNvCxnSpPr>
          <p:nvPr/>
        </p:nvCxnSpPr>
        <p:spPr>
          <a:xfrm flipH="1">
            <a:off x="4685092" y="1826489"/>
            <a:ext cx="2055223" cy="101681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217313" y="4533096"/>
            <a:ext cx="898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Macros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24" name="Connecteur droit avec flèche 23"/>
          <p:cNvCxnSpPr>
            <a:stCxn id="22" idx="2"/>
          </p:cNvCxnSpPr>
          <p:nvPr/>
        </p:nvCxnSpPr>
        <p:spPr>
          <a:xfrm>
            <a:off x="666663" y="4902428"/>
            <a:ext cx="745730" cy="8380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27"/>
          <p:cNvCxnSpPr>
            <a:stCxn id="22" idx="2"/>
          </p:cNvCxnSpPr>
          <p:nvPr/>
        </p:nvCxnSpPr>
        <p:spPr>
          <a:xfrm flipH="1">
            <a:off x="611560" y="4902428"/>
            <a:ext cx="55103" cy="3693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22" idx="2"/>
          </p:cNvCxnSpPr>
          <p:nvPr/>
        </p:nvCxnSpPr>
        <p:spPr>
          <a:xfrm>
            <a:off x="666663" y="4902428"/>
            <a:ext cx="5809816" cy="6842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avec flèche 31"/>
          <p:cNvCxnSpPr>
            <a:stCxn id="22" idx="2"/>
          </p:cNvCxnSpPr>
          <p:nvPr/>
        </p:nvCxnSpPr>
        <p:spPr>
          <a:xfrm>
            <a:off x="666663" y="4902428"/>
            <a:ext cx="5893631" cy="9766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22" idx="2"/>
          </p:cNvCxnSpPr>
          <p:nvPr/>
        </p:nvCxnSpPr>
        <p:spPr>
          <a:xfrm>
            <a:off x="666663" y="4902428"/>
            <a:ext cx="5893631" cy="1400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avec flèche 35"/>
          <p:cNvCxnSpPr>
            <a:stCxn id="39" idx="2"/>
          </p:cNvCxnSpPr>
          <p:nvPr/>
        </p:nvCxnSpPr>
        <p:spPr>
          <a:xfrm flipH="1">
            <a:off x="1177833" y="2143956"/>
            <a:ext cx="469120" cy="4080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ZoneTexte 38"/>
          <p:cNvSpPr txBox="1"/>
          <p:nvPr/>
        </p:nvSpPr>
        <p:spPr>
          <a:xfrm>
            <a:off x="1330952" y="1774624"/>
            <a:ext cx="6320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Titre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40" name="ZoneTexte 39"/>
          <p:cNvSpPr txBox="1"/>
          <p:nvPr/>
        </p:nvSpPr>
        <p:spPr>
          <a:xfrm>
            <a:off x="81703" y="1415394"/>
            <a:ext cx="233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Position dans l’espace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41" name="Connecteur droit avec flèche 40"/>
          <p:cNvCxnSpPr>
            <a:stCxn id="40" idx="2"/>
          </p:cNvCxnSpPr>
          <p:nvPr/>
        </p:nvCxnSpPr>
        <p:spPr>
          <a:xfrm flipH="1">
            <a:off x="671518" y="1784726"/>
            <a:ext cx="579814" cy="4695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192455" y="2799189"/>
            <a:ext cx="1910222" cy="301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46" name="Connecteur droit avec flèche 45"/>
          <p:cNvCxnSpPr>
            <a:stCxn id="49" idx="2"/>
            <a:endCxn id="45" idx="0"/>
          </p:cNvCxnSpPr>
          <p:nvPr/>
        </p:nvCxnSpPr>
        <p:spPr>
          <a:xfrm flipH="1">
            <a:off x="1147566" y="2048476"/>
            <a:ext cx="1950256" cy="7507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ZoneTexte 48"/>
          <p:cNvSpPr txBox="1"/>
          <p:nvPr/>
        </p:nvSpPr>
        <p:spPr>
          <a:xfrm>
            <a:off x="2102677" y="1679144"/>
            <a:ext cx="19902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Format du texte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2498026" y="2799189"/>
            <a:ext cx="750883" cy="3019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54" name="Connecteur droit avec flèche 53"/>
          <p:cNvCxnSpPr>
            <a:stCxn id="56" idx="2"/>
            <a:endCxn id="50" idx="0"/>
          </p:cNvCxnSpPr>
          <p:nvPr/>
        </p:nvCxnSpPr>
        <p:spPr>
          <a:xfrm flipH="1">
            <a:off x="2873468" y="2552037"/>
            <a:ext cx="132162" cy="24715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/>
          <p:cNvSpPr txBox="1"/>
          <p:nvPr/>
        </p:nvSpPr>
        <p:spPr>
          <a:xfrm>
            <a:off x="2643741" y="2182705"/>
            <a:ext cx="7237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Listes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295225" y="2789896"/>
            <a:ext cx="1238779" cy="30396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58" name="Connecteur droit avec flèche 57"/>
          <p:cNvCxnSpPr>
            <a:stCxn id="60" idx="2"/>
            <a:endCxn id="57" idx="0"/>
          </p:cNvCxnSpPr>
          <p:nvPr/>
        </p:nvCxnSpPr>
        <p:spPr>
          <a:xfrm flipH="1">
            <a:off x="3914615" y="1988999"/>
            <a:ext cx="1001093" cy="8008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ZoneTexte 59"/>
          <p:cNvSpPr txBox="1"/>
          <p:nvPr/>
        </p:nvSpPr>
        <p:spPr>
          <a:xfrm>
            <a:off x="3896380" y="1342668"/>
            <a:ext cx="20386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Décalages et alignements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62" name="Connecteur droit avec flèche 61"/>
          <p:cNvCxnSpPr>
            <a:stCxn id="64" idx="0"/>
          </p:cNvCxnSpPr>
          <p:nvPr/>
        </p:nvCxnSpPr>
        <p:spPr>
          <a:xfrm flipV="1">
            <a:off x="5122572" y="3005814"/>
            <a:ext cx="560810" cy="50228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ZoneTexte 63"/>
          <p:cNvSpPr txBox="1"/>
          <p:nvPr/>
        </p:nvSpPr>
        <p:spPr>
          <a:xfrm>
            <a:off x="4611570" y="3508095"/>
            <a:ext cx="1022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Tableaux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65" name="Connecteur droit avec flèche 64"/>
          <p:cNvCxnSpPr>
            <a:stCxn id="67" idx="2"/>
          </p:cNvCxnSpPr>
          <p:nvPr/>
        </p:nvCxnSpPr>
        <p:spPr>
          <a:xfrm>
            <a:off x="6098582" y="2675095"/>
            <a:ext cx="273618" cy="1570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ZoneTexte 66"/>
          <p:cNvSpPr txBox="1"/>
          <p:nvPr/>
        </p:nvSpPr>
        <p:spPr>
          <a:xfrm>
            <a:off x="5648921" y="2305763"/>
            <a:ext cx="8993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Macros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100" name="Image 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158046"/>
            <a:ext cx="8908190" cy="40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564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Gestion du contenu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Tous les contenus de Confluence sont sauvegardés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Par Confluence lui-même puisqu’il conserve chaque modification dans une version (pièces jointes, pages, nouvelles)</a:t>
            </a:r>
          </a:p>
          <a:p>
            <a:pPr marL="698500" lvl="1" indent="-342900"/>
            <a:r>
              <a:rPr lang="fr-FR" dirty="0" smtClean="0"/>
              <a:t>en base de données pour les contenus</a:t>
            </a:r>
          </a:p>
          <a:p>
            <a:pPr marL="698500" lvl="1" indent="-342900"/>
            <a:r>
              <a:rPr lang="fr-FR" dirty="0" smtClean="0"/>
              <a:t>sur son disque pour les pièces jointes</a:t>
            </a:r>
          </a:p>
          <a:p>
            <a:pPr marL="342900" indent="-342900">
              <a:buFont typeface="+mj-lt"/>
              <a:buAutoNum type="arabicPeriod"/>
            </a:pPr>
            <a:r>
              <a:rPr lang="fr-FR" dirty="0" smtClean="0"/>
              <a:t>Par le système informatique qui effectue des sauvegardes</a:t>
            </a:r>
          </a:p>
          <a:p>
            <a:pPr marL="698500" lvl="1" indent="-342900"/>
            <a:r>
              <a:rPr lang="fr-FR" dirty="0"/>
              <a:t>d</a:t>
            </a:r>
            <a:r>
              <a:rPr lang="fr-FR" dirty="0" smtClean="0"/>
              <a:t>e la base de données où sont stockés les contenus </a:t>
            </a:r>
          </a:p>
          <a:p>
            <a:pPr marL="698500" lvl="1" indent="-342900"/>
            <a:r>
              <a:rPr lang="fr-FR" dirty="0"/>
              <a:t>d</a:t>
            </a:r>
            <a:r>
              <a:rPr lang="fr-FR" dirty="0" smtClean="0"/>
              <a:t>u répertoire des pièces jointes sur le serveur Confluence</a:t>
            </a:r>
          </a:p>
          <a:p>
            <a:pPr marL="698500" lvl="1" indent="-342900"/>
            <a:endParaRPr lang="fr-FR" dirty="0"/>
          </a:p>
          <a:p>
            <a:r>
              <a:rPr lang="fr-FR" dirty="0" smtClean="0"/>
              <a:t>Base de données = </a:t>
            </a:r>
          </a:p>
          <a:p>
            <a:pPr marL="641350" lvl="1" indent="-285750"/>
            <a:r>
              <a:rPr lang="fr-FR" dirty="0" smtClean="0"/>
              <a:t>Un conteneur stockant des données de différents formats</a:t>
            </a:r>
          </a:p>
          <a:p>
            <a:pPr marL="641350" lvl="1" indent="-285750"/>
            <a:r>
              <a:rPr lang="fr-FR" dirty="0" smtClean="0"/>
              <a:t>+ un ensemble de </a:t>
            </a:r>
            <a:r>
              <a:rPr lang="fr-FR" dirty="0"/>
              <a:t>programmes qui </a:t>
            </a:r>
            <a:r>
              <a:rPr lang="fr-FR" dirty="0" smtClean="0"/>
              <a:t>manipulent </a:t>
            </a:r>
            <a:r>
              <a:rPr lang="fr-FR" dirty="0"/>
              <a:t>la structure </a:t>
            </a:r>
            <a:r>
              <a:rPr lang="fr-FR" dirty="0" smtClean="0"/>
              <a:t>et dirigent </a:t>
            </a:r>
            <a:r>
              <a:rPr lang="fr-FR" dirty="0"/>
              <a:t>l'accès aux données qui y sont </a:t>
            </a:r>
            <a:r>
              <a:rPr lang="fr-FR" dirty="0" smtClean="0"/>
              <a:t>stockées</a:t>
            </a:r>
          </a:p>
          <a:p>
            <a:pPr marL="641350" lvl="1" indent="-285750"/>
            <a:endParaRPr lang="fr-FR" dirty="0"/>
          </a:p>
        </p:txBody>
      </p:sp>
      <p:pic>
        <p:nvPicPr>
          <p:cNvPr id="1036" name="Picture 12" descr="http://www.fancyicons.com/download/?id=4844&amp;t=png&amp;s=25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058424" y="2077530"/>
            <a:ext cx="464107" cy="464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leblogaplusieurs.fr/wp-content/uploads/2012/11/generic_device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932416" y="3075072"/>
            <a:ext cx="716121" cy="71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6" descr="http://www.netzwerktotal.de/images/news/notebo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9075" y="3950881"/>
            <a:ext cx="509153" cy="50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6" descr="http://www.netzwerktotal.de/images/news/notebo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4770" y="4637583"/>
            <a:ext cx="509153" cy="50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6" descr="http://www.netzwerktotal.de/images/news/notebook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1359" y="4731080"/>
            <a:ext cx="509153" cy="50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" name="Connecteur droit avec flèche 5"/>
          <p:cNvCxnSpPr>
            <a:stCxn id="14" idx="3"/>
            <a:endCxn id="1038" idx="2"/>
          </p:cNvCxnSpPr>
          <p:nvPr/>
        </p:nvCxnSpPr>
        <p:spPr>
          <a:xfrm flipV="1">
            <a:off x="7558228" y="3791193"/>
            <a:ext cx="732248" cy="4142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>
            <a:stCxn id="15" idx="3"/>
            <a:endCxn id="1038" idx="2"/>
          </p:cNvCxnSpPr>
          <p:nvPr/>
        </p:nvCxnSpPr>
        <p:spPr>
          <a:xfrm flipV="1">
            <a:off x="7973923" y="3791193"/>
            <a:ext cx="316553" cy="110096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16" idx="0"/>
            <a:endCxn id="1038" idx="2"/>
          </p:cNvCxnSpPr>
          <p:nvPr/>
        </p:nvCxnSpPr>
        <p:spPr>
          <a:xfrm flipH="1" flipV="1">
            <a:off x="8290476" y="3791193"/>
            <a:ext cx="355460" cy="9398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>
            <a:stCxn id="1038" idx="0"/>
            <a:endCxn id="1036" idx="2"/>
          </p:cNvCxnSpPr>
          <p:nvPr/>
        </p:nvCxnSpPr>
        <p:spPr>
          <a:xfrm flipV="1">
            <a:off x="8290476" y="2541637"/>
            <a:ext cx="1" cy="5334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7624270" y="1257799"/>
            <a:ext cx="133241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smtClean="0"/>
              <a:t>Base de données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i="1" dirty="0" smtClean="0"/>
              <a:t>Pages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i="1" dirty="0" smtClean="0"/>
              <a:t>Nouvelles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i="1" dirty="0" smtClean="0"/>
              <a:t>Commentaires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fr-FR" sz="1200" b="1" i="1" dirty="0"/>
          </a:p>
        </p:txBody>
      </p:sp>
      <p:sp>
        <p:nvSpPr>
          <p:cNvPr id="27" name="ZoneTexte 26"/>
          <p:cNvSpPr txBox="1"/>
          <p:nvPr/>
        </p:nvSpPr>
        <p:spPr>
          <a:xfrm>
            <a:off x="6987824" y="2895345"/>
            <a:ext cx="1491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smtClean="0"/>
              <a:t>Serveur Confluence 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i="1" dirty="0" smtClean="0"/>
              <a:t>Pièces jointes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200" b="1" i="1" dirty="0" smtClean="0"/>
              <a:t>Macros</a:t>
            </a:r>
            <a:endParaRPr lang="fr-FR" sz="1200" b="1" i="1" dirty="0"/>
          </a:p>
        </p:txBody>
      </p:sp>
      <p:sp>
        <p:nvSpPr>
          <p:cNvPr id="28" name="ZoneTexte 27"/>
          <p:cNvSpPr txBox="1"/>
          <p:nvPr/>
        </p:nvSpPr>
        <p:spPr>
          <a:xfrm>
            <a:off x="6443364" y="4021919"/>
            <a:ext cx="12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smtClean="0"/>
              <a:t>Poste Client : </a:t>
            </a:r>
          </a:p>
          <a:p>
            <a:r>
              <a:rPr lang="fr-FR" sz="1200" b="1" i="1" dirty="0" smtClean="0"/>
              <a:t>navigateur Web</a:t>
            </a:r>
            <a:endParaRPr lang="fr-FR" sz="1200" b="1" i="1" dirty="0"/>
          </a:p>
        </p:txBody>
      </p:sp>
      <p:sp>
        <p:nvSpPr>
          <p:cNvPr id="42" name="ZoneTexte 41"/>
          <p:cNvSpPr txBox="1"/>
          <p:nvPr/>
        </p:nvSpPr>
        <p:spPr>
          <a:xfrm>
            <a:off x="7986968" y="4910844"/>
            <a:ext cx="12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smtClean="0"/>
              <a:t>Poste Client : </a:t>
            </a:r>
          </a:p>
          <a:p>
            <a:r>
              <a:rPr lang="fr-FR" sz="1200" b="1" i="1" dirty="0" smtClean="0"/>
              <a:t>navigateur Web</a:t>
            </a:r>
            <a:endParaRPr lang="fr-FR" sz="1200" b="1" i="1" dirty="0"/>
          </a:p>
        </p:txBody>
      </p:sp>
      <p:sp>
        <p:nvSpPr>
          <p:cNvPr id="43" name="ZoneTexte 42"/>
          <p:cNvSpPr txBox="1"/>
          <p:nvPr/>
        </p:nvSpPr>
        <p:spPr>
          <a:xfrm>
            <a:off x="6882059" y="4851744"/>
            <a:ext cx="12114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i="1" dirty="0" smtClean="0"/>
              <a:t>Poste Client : </a:t>
            </a:r>
          </a:p>
          <a:p>
            <a:r>
              <a:rPr lang="fr-FR" sz="1200" b="1" i="1" dirty="0" smtClean="0"/>
              <a:t>navigateur Web</a:t>
            </a:r>
            <a:endParaRPr lang="fr-FR" sz="1200" b="1" i="1" dirty="0"/>
          </a:p>
        </p:txBody>
      </p:sp>
    </p:spTree>
    <p:extLst>
      <p:ext uri="{BB962C8B-B14F-4D97-AF65-F5344CB8AC3E}">
        <p14:creationId xmlns:p14="http://schemas.microsoft.com/office/powerpoint/2010/main" val="2528492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Présentation</a:t>
            </a:r>
            <a:br>
              <a:rPr lang="fr-FR" dirty="0" smtClean="0"/>
            </a:br>
            <a:r>
              <a:rPr lang="fr-FR" dirty="0" smtClean="0"/>
              <a:t>Générale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323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La mise en page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6" name="Groupe 45"/>
          <p:cNvGrpSpPr/>
          <p:nvPr/>
        </p:nvGrpSpPr>
        <p:grpSpPr>
          <a:xfrm>
            <a:off x="107504" y="1844824"/>
            <a:ext cx="8864734" cy="3774008"/>
            <a:chOff x="99754" y="1052736"/>
            <a:chExt cx="8864734" cy="3774008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7749" y="1052736"/>
              <a:ext cx="8846739" cy="377400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6" name="Rectangle 5"/>
            <p:cNvSpPr/>
            <p:nvPr/>
          </p:nvSpPr>
          <p:spPr>
            <a:xfrm>
              <a:off x="4196559" y="1340768"/>
              <a:ext cx="375442" cy="22999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cxnSp>
          <p:nvCxnSpPr>
            <p:cNvPr id="7" name="Connecteur droit avec flèche 6"/>
            <p:cNvCxnSpPr/>
            <p:nvPr/>
          </p:nvCxnSpPr>
          <p:spPr>
            <a:xfrm flipH="1">
              <a:off x="5436096" y="1700808"/>
              <a:ext cx="720080" cy="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99754" y="1585812"/>
              <a:ext cx="5336342" cy="229991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cxnSp>
          <p:nvCxnSpPr>
            <p:cNvPr id="13" name="Connecteur droit 12"/>
            <p:cNvCxnSpPr>
              <a:stCxn id="6" idx="3"/>
            </p:cNvCxnSpPr>
            <p:nvPr/>
          </p:nvCxnSpPr>
          <p:spPr>
            <a:xfrm>
              <a:off x="4572001" y="1455764"/>
              <a:ext cx="1584175" cy="29020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/>
            <p:cNvCxnSpPr/>
            <p:nvPr/>
          </p:nvCxnSpPr>
          <p:spPr>
            <a:xfrm>
              <a:off x="6156176" y="1484784"/>
              <a:ext cx="0" cy="21602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ZoneTexte 19"/>
            <p:cNvSpPr txBox="1"/>
            <p:nvPr/>
          </p:nvSpPr>
          <p:spPr>
            <a:xfrm>
              <a:off x="1161703" y="3578904"/>
              <a:ext cx="962026" cy="584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Section 4</a:t>
              </a:r>
            </a:p>
            <a:p>
              <a:endParaRPr lang="fr-FR" sz="1600" dirty="0">
                <a:solidFill>
                  <a:srgbClr val="FF0000"/>
                </a:solidFill>
              </a:endParaRPr>
            </a:p>
          </p:txBody>
        </p:sp>
        <p:pic>
          <p:nvPicPr>
            <p:cNvPr id="22" name="Image 2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85531" y="3867678"/>
              <a:ext cx="314369" cy="285790"/>
            </a:xfrm>
            <a:prstGeom prst="rect">
              <a:avLst/>
            </a:prstGeom>
          </p:spPr>
        </p:pic>
        <p:sp>
          <p:nvSpPr>
            <p:cNvPr id="23" name="ZoneTexte 22"/>
            <p:cNvSpPr txBox="1"/>
            <p:nvPr/>
          </p:nvSpPr>
          <p:spPr>
            <a:xfrm>
              <a:off x="7020271" y="1620723"/>
              <a:ext cx="962026" cy="584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Section 1</a:t>
              </a:r>
            </a:p>
            <a:p>
              <a:endParaRPr lang="fr-FR" sz="1600" dirty="0">
                <a:solidFill>
                  <a:srgbClr val="FF0000"/>
                </a:solidFill>
              </a:endParaRPr>
            </a:p>
          </p:txBody>
        </p:sp>
        <p:pic>
          <p:nvPicPr>
            <p:cNvPr id="24" name="Imag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344099" y="1909497"/>
              <a:ext cx="314369" cy="285790"/>
            </a:xfrm>
            <a:prstGeom prst="rect">
              <a:avLst/>
            </a:prstGeom>
          </p:spPr>
        </p:pic>
        <p:sp>
          <p:nvSpPr>
            <p:cNvPr id="25" name="ZoneTexte 24"/>
            <p:cNvSpPr txBox="1"/>
            <p:nvPr/>
          </p:nvSpPr>
          <p:spPr>
            <a:xfrm>
              <a:off x="1318887" y="2013083"/>
              <a:ext cx="962026" cy="584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Section 2</a:t>
              </a:r>
            </a:p>
            <a:p>
              <a:endParaRPr lang="fr-FR" sz="1600" dirty="0">
                <a:solidFill>
                  <a:srgbClr val="FF0000"/>
                </a:solidFill>
              </a:endParaRPr>
            </a:p>
          </p:txBody>
        </p:sp>
        <p:pic>
          <p:nvPicPr>
            <p:cNvPr id="28" name="Image 2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635151" y="2282957"/>
              <a:ext cx="323895" cy="276264"/>
            </a:xfrm>
            <a:prstGeom prst="rect">
              <a:avLst/>
            </a:prstGeom>
          </p:spPr>
        </p:pic>
        <p:sp>
          <p:nvSpPr>
            <p:cNvPr id="29" name="ZoneTexte 28"/>
            <p:cNvSpPr txBox="1"/>
            <p:nvPr/>
          </p:nvSpPr>
          <p:spPr>
            <a:xfrm>
              <a:off x="3825998" y="2817701"/>
              <a:ext cx="962026" cy="584775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fr-FR" sz="1600" dirty="0" smtClean="0">
                  <a:solidFill>
                    <a:srgbClr val="FF0000"/>
                  </a:solidFill>
                </a:rPr>
                <a:t>Section 3</a:t>
              </a:r>
            </a:p>
            <a:p>
              <a:endParaRPr lang="fr-FR" sz="1600" dirty="0">
                <a:solidFill>
                  <a:srgbClr val="FF0000"/>
                </a:solidFill>
              </a:endParaRPr>
            </a:p>
          </p:txBody>
        </p:sp>
        <p:pic>
          <p:nvPicPr>
            <p:cNvPr id="31" name="Imag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92284" y="3091209"/>
              <a:ext cx="323895" cy="2857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61781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La mise en </a:t>
            </a:r>
            <a:r>
              <a:rPr lang="fr-FR" dirty="0" smtClean="0"/>
              <a:t>page : le rendu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7" name="Groupe 46"/>
          <p:cNvGrpSpPr/>
          <p:nvPr/>
        </p:nvGrpSpPr>
        <p:grpSpPr>
          <a:xfrm>
            <a:off x="539552" y="1561752"/>
            <a:ext cx="7776864" cy="4813995"/>
            <a:chOff x="683568" y="1484784"/>
            <a:chExt cx="7776864" cy="4813995"/>
          </a:xfrm>
        </p:grpSpPr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5576" y="1484784"/>
              <a:ext cx="7632848" cy="472022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49" name="Rectangle 48"/>
            <p:cNvSpPr/>
            <p:nvPr/>
          </p:nvSpPr>
          <p:spPr>
            <a:xfrm>
              <a:off x="683568" y="2017440"/>
              <a:ext cx="7776864" cy="2880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83568" y="2305472"/>
              <a:ext cx="7776864" cy="187220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683568" y="2305472"/>
              <a:ext cx="1512168" cy="187220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948264" y="2305472"/>
              <a:ext cx="1512168" cy="1872208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683568" y="4177680"/>
              <a:ext cx="7776864" cy="12961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4" name="Rectangle 53"/>
            <p:cNvSpPr/>
            <p:nvPr/>
          </p:nvSpPr>
          <p:spPr>
            <a:xfrm>
              <a:off x="683568" y="4177680"/>
              <a:ext cx="3888432" cy="129614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83568" y="5473824"/>
              <a:ext cx="7776864" cy="82495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pic>
          <p:nvPicPr>
            <p:cNvPr id="56" name="Image 5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14815" y="1780774"/>
              <a:ext cx="314369" cy="285790"/>
            </a:xfrm>
            <a:prstGeom prst="rect">
              <a:avLst/>
            </a:prstGeom>
          </p:spPr>
        </p:pic>
        <p:pic>
          <p:nvPicPr>
            <p:cNvPr id="57" name="Image 5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06819" y="5417013"/>
              <a:ext cx="314369" cy="285790"/>
            </a:xfrm>
            <a:prstGeom prst="rect">
              <a:avLst/>
            </a:prstGeom>
          </p:spPr>
        </p:pic>
        <p:pic>
          <p:nvPicPr>
            <p:cNvPr id="58" name="Image 5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14815" y="2280119"/>
              <a:ext cx="323895" cy="276264"/>
            </a:xfrm>
            <a:prstGeom prst="rect">
              <a:avLst/>
            </a:prstGeom>
          </p:spPr>
        </p:pic>
        <p:pic>
          <p:nvPicPr>
            <p:cNvPr id="59" name="Image 5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420492" y="4091596"/>
              <a:ext cx="323895" cy="2857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5654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22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tableaux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Inconvénients : </a:t>
            </a:r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Avec bordures systématiques</a:t>
            </a:r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Pas de centrage vertical</a:t>
            </a:r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Largeur adaptée automatiquement à la fenêtre ou à la section</a:t>
            </a:r>
          </a:p>
          <a:p>
            <a:endParaRPr lang="fr-FR" dirty="0" smtClean="0"/>
          </a:p>
          <a:p>
            <a:endParaRPr lang="fr-FR" dirty="0"/>
          </a:p>
          <a:p>
            <a:r>
              <a:rPr lang="fr-FR" dirty="0" smtClean="0"/>
              <a:t>Barre d’outils :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4509120"/>
            <a:ext cx="7250420" cy="417114"/>
          </a:xfrm>
          <a:prstGeom prst="rect">
            <a:avLst/>
          </a:prstGeom>
        </p:spPr>
      </p:pic>
      <p:sp>
        <p:nvSpPr>
          <p:cNvPr id="6" name="Accolade ouvrante 5"/>
          <p:cNvSpPr/>
          <p:nvPr/>
        </p:nvSpPr>
        <p:spPr>
          <a:xfrm rot="16200000">
            <a:off x="1317624" y="4627364"/>
            <a:ext cx="244060" cy="792089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Accolade ouvrante 6"/>
          <p:cNvSpPr/>
          <p:nvPr/>
        </p:nvSpPr>
        <p:spPr>
          <a:xfrm rot="16200000">
            <a:off x="4073075" y="4608216"/>
            <a:ext cx="234730" cy="82105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ZoneTexte 7"/>
          <p:cNvSpPr txBox="1"/>
          <p:nvPr/>
        </p:nvSpPr>
        <p:spPr>
          <a:xfrm>
            <a:off x="652939" y="5149215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Insérer une ligne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460952" y="5145439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Insérer une colonne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788024" y="3986438"/>
            <a:ext cx="18722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Fusion des cellules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2" name="Accolade ouvrante 11"/>
          <p:cNvSpPr/>
          <p:nvPr/>
        </p:nvSpPr>
        <p:spPr>
          <a:xfrm rot="5400000">
            <a:off x="5422079" y="4013101"/>
            <a:ext cx="244060" cy="792089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Accolade ouvrante 12"/>
          <p:cNvSpPr/>
          <p:nvPr/>
        </p:nvSpPr>
        <p:spPr>
          <a:xfrm rot="16200000">
            <a:off x="6399466" y="4645280"/>
            <a:ext cx="234730" cy="821055"/>
          </a:xfrm>
          <a:prstGeom prst="lef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ZoneTexte 13"/>
          <p:cNvSpPr txBox="1"/>
          <p:nvPr/>
        </p:nvSpPr>
        <p:spPr>
          <a:xfrm>
            <a:off x="6099038" y="5225793"/>
            <a:ext cx="15209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En-tête  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(fond en gris </a:t>
            </a:r>
          </a:p>
          <a:p>
            <a:r>
              <a:rPr lang="fr-FR" sz="1600" dirty="0" smtClean="0">
                <a:solidFill>
                  <a:srgbClr val="FF0000"/>
                </a:solidFill>
              </a:rPr>
              <a:t>+ texte en gras)</a:t>
            </a:r>
            <a:endParaRPr lang="fr-FR" sz="1600" dirty="0">
              <a:solidFill>
                <a:srgbClr val="FF0000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6683896" y="3863327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</a:rPr>
              <a:t>Appliquer une couleur de fond</a:t>
            </a:r>
            <a:endParaRPr lang="fr-FR" sz="1600" dirty="0">
              <a:solidFill>
                <a:srgbClr val="FF00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7308304" y="4409145"/>
            <a:ext cx="0" cy="17198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117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23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smtClean="0"/>
              <a:t>Raccourcis-clavier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8002587" cy="410527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Ouvrir l’éditeur : 'e</a:t>
            </a:r>
            <a:r>
              <a:rPr lang="fr-FR" b="1" dirty="0"/>
              <a:t>'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Insérer une macro : '{'</a:t>
            </a:r>
            <a:r>
              <a:rPr lang="fr-FR" b="1" dirty="0"/>
              <a:t> </a:t>
            </a:r>
            <a:endParaRPr lang="fr-FR" b="1" dirty="0" smtClean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Insérer une pièce jointe : '!'</a:t>
            </a:r>
            <a:endParaRPr lang="fr-FR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Insérer un lien : '[‘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Sauvegarder : </a:t>
            </a:r>
            <a:r>
              <a:rPr lang="fr-FR" b="1" dirty="0" err="1" smtClean="0"/>
              <a:t>Control+S</a:t>
            </a:r>
            <a:r>
              <a:rPr lang="fr-FR" b="1" dirty="0"/>
              <a:t> 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Retourner au tableau de bord : 'g</a:t>
            </a:r>
            <a:r>
              <a:rPr lang="fr-FR" b="1" dirty="0"/>
              <a:t>' puis </a:t>
            </a:r>
            <a:r>
              <a:rPr lang="fr-FR" b="1" dirty="0" smtClean="0"/>
              <a:t>'d'</a:t>
            </a:r>
            <a:endParaRPr lang="fr-FR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Naviguer dans les pages de l’espace : 'g</a:t>
            </a:r>
            <a:r>
              <a:rPr lang="fr-FR" b="1" dirty="0"/>
              <a:t>' puis </a:t>
            </a:r>
            <a:r>
              <a:rPr lang="fr-FR" b="1" dirty="0" smtClean="0"/>
              <a:t>'s'</a:t>
            </a:r>
            <a:endParaRPr lang="fr-FR" b="1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b="1" dirty="0" smtClean="0"/>
              <a:t>Citer une personne : '@'</a:t>
            </a:r>
            <a:r>
              <a:rPr lang="fr-FR" b="1" dirty="0"/>
              <a:t> suivi des premières lettres d'un </a:t>
            </a:r>
            <a:r>
              <a:rPr lang="fr-FR" b="1" dirty="0" smtClean="0"/>
              <a:t>profil</a:t>
            </a:r>
            <a:endParaRPr lang="fr-FR" b="1" dirty="0"/>
          </a:p>
          <a:p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9379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24</a:t>
            </a:fld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nouvelles = billets de blog</a:t>
            </a:r>
            <a:endParaRPr lang="fr-FR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8002587" cy="4105275"/>
          </a:xfrm>
        </p:spPr>
        <p:txBody>
          <a:bodyPr/>
          <a:lstStyle/>
          <a:p>
            <a:r>
              <a:rPr lang="fr-FR" b="1" u="sng" dirty="0"/>
              <a:t>Les nouvelles sont des pages rangées par date </a:t>
            </a:r>
            <a:r>
              <a:rPr lang="fr-FR" b="1" u="sng" dirty="0" smtClean="0"/>
              <a:t>et rattachées à un espace</a:t>
            </a:r>
          </a:p>
          <a:p>
            <a:endParaRPr lang="fr-FR" b="1" u="sng" dirty="0"/>
          </a:p>
          <a:p>
            <a:endParaRPr lang="fr-FR" b="1" u="sng" dirty="0" smtClean="0"/>
          </a:p>
          <a:p>
            <a:endParaRPr lang="fr-FR" b="1" u="sng" dirty="0"/>
          </a:p>
          <a:p>
            <a:r>
              <a:rPr lang="fr-FR" b="1" u="sng" dirty="0" smtClean="0"/>
              <a:t>Comment accéder </a:t>
            </a:r>
            <a:r>
              <a:rPr lang="fr-FR" b="1" u="sng" dirty="0"/>
              <a:t>aux nouvelles d’un espace </a:t>
            </a:r>
            <a:r>
              <a:rPr lang="fr-FR" b="1" u="sng" dirty="0" smtClean="0"/>
              <a:t>?</a:t>
            </a:r>
          </a:p>
          <a:p>
            <a:pPr marL="342900" lvl="1" indent="-342900">
              <a:buClrTx/>
              <a:buFont typeface="+mj-lt"/>
              <a:buAutoNum type="arabicPeriod"/>
            </a:pPr>
            <a:r>
              <a:rPr lang="fr-FR" sz="1500" dirty="0"/>
              <a:t>Soit par le menu </a:t>
            </a:r>
            <a:r>
              <a:rPr lang="fr-FR" sz="1500" dirty="0" smtClean="0"/>
              <a:t>‘Espace’ de </a:t>
            </a:r>
            <a:r>
              <a:rPr lang="fr-FR" sz="1500" dirty="0"/>
              <a:t>la barre de navigation </a:t>
            </a:r>
            <a:r>
              <a:rPr lang="fr-FR" sz="1500" dirty="0" smtClean="0"/>
              <a:t>:</a:t>
            </a:r>
          </a:p>
          <a:p>
            <a:pPr marL="342900" lvl="1" indent="-342900">
              <a:buClrTx/>
              <a:buFont typeface="+mj-lt"/>
              <a:buAutoNum type="arabicPeriod"/>
            </a:pPr>
            <a:endParaRPr lang="fr-FR" sz="1500" dirty="0"/>
          </a:p>
          <a:p>
            <a:pPr marL="342900" lvl="1" indent="-342900">
              <a:buClrTx/>
              <a:buFont typeface="+mj-lt"/>
              <a:buAutoNum type="arabicPeriod"/>
            </a:pPr>
            <a:endParaRPr lang="fr-FR" sz="1500" dirty="0" smtClean="0"/>
          </a:p>
          <a:p>
            <a:pPr marL="342900" lvl="1" indent="-342900">
              <a:buClrTx/>
              <a:buFont typeface="+mj-lt"/>
              <a:buAutoNum type="arabicPeriod"/>
            </a:pPr>
            <a:endParaRPr lang="fr-FR" sz="1500" dirty="0"/>
          </a:p>
          <a:p>
            <a:pPr marL="342900" lvl="1" indent="-342900">
              <a:buClrTx/>
              <a:buFont typeface="+mj-lt"/>
              <a:buAutoNum type="arabicPeriod"/>
            </a:pPr>
            <a:r>
              <a:rPr lang="fr-FR" sz="1500" dirty="0"/>
              <a:t>Soit par la macro ‘Billets de blog’ (en anglais ‘blog-</a:t>
            </a:r>
            <a:r>
              <a:rPr lang="fr-FR" sz="1500" dirty="0" err="1"/>
              <a:t>posts</a:t>
            </a:r>
            <a:r>
              <a:rPr lang="fr-FR" sz="1500" dirty="0"/>
              <a:t>’)</a:t>
            </a:r>
          </a:p>
          <a:p>
            <a:pPr marL="342900" lvl="1" indent="-342900">
              <a:buClrTx/>
              <a:buFont typeface="+mj-lt"/>
              <a:buAutoNum type="arabicPeriod"/>
            </a:pPr>
            <a:endParaRPr lang="fr-FR" sz="1500" dirty="0"/>
          </a:p>
          <a:p>
            <a:pPr marL="342900" indent="-342900">
              <a:buFont typeface="+mj-lt"/>
              <a:buAutoNum type="arabicPeriod"/>
            </a:pPr>
            <a:endParaRPr lang="fr-FR" b="1" u="sng" dirty="0"/>
          </a:p>
          <a:p>
            <a:endParaRPr lang="fr-FR" dirty="0"/>
          </a:p>
        </p:txBody>
      </p:sp>
      <p:grpSp>
        <p:nvGrpSpPr>
          <p:cNvPr id="7" name="Groupe 6"/>
          <p:cNvGrpSpPr/>
          <p:nvPr/>
        </p:nvGrpSpPr>
        <p:grpSpPr>
          <a:xfrm>
            <a:off x="2915816" y="2348880"/>
            <a:ext cx="5688632" cy="726157"/>
            <a:chOff x="539552" y="1628800"/>
            <a:chExt cx="6537755" cy="942181"/>
          </a:xfrm>
        </p:grpSpPr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39552" y="1628800"/>
              <a:ext cx="6537755" cy="942181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sp>
          <p:nvSpPr>
            <p:cNvPr id="9" name="Rectangle 8"/>
            <p:cNvSpPr/>
            <p:nvPr/>
          </p:nvSpPr>
          <p:spPr>
            <a:xfrm>
              <a:off x="971600" y="1636440"/>
              <a:ext cx="1656184" cy="20838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936" y="3598478"/>
            <a:ext cx="2088233" cy="9497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1" name="Groupe 10"/>
          <p:cNvGrpSpPr/>
          <p:nvPr/>
        </p:nvGrpSpPr>
        <p:grpSpPr>
          <a:xfrm>
            <a:off x="755576" y="5043023"/>
            <a:ext cx="7344817" cy="1334625"/>
            <a:chOff x="899591" y="4353599"/>
            <a:chExt cx="7344817" cy="1334625"/>
          </a:xfrm>
        </p:grpSpPr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9591" y="4353599"/>
              <a:ext cx="3146565" cy="489466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51920" y="4509120"/>
              <a:ext cx="4392488" cy="1179104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cxnSp>
          <p:nvCxnSpPr>
            <p:cNvPr id="14" name="Connecteur droit avec flèche 13"/>
            <p:cNvCxnSpPr/>
            <p:nvPr/>
          </p:nvCxnSpPr>
          <p:spPr>
            <a:xfrm>
              <a:off x="2819321" y="4643701"/>
              <a:ext cx="1032599" cy="9435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19230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smtClean="0"/>
              <a:t>Ajouter des pièces jointes</a:t>
            </a:r>
            <a:endParaRPr lang="fr-FR" dirty="0" smtClean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776219" cy="4105275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Pièce jointe = fichier attaché à la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Tout types : images, documents Office, PDF, multimédia et fichiers audio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Tout comme pour les pages, chaque version de fichier est sauvegardée et peut être restaurée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Plusieurs solutions pour joindre un fichier à la page : </a:t>
            </a:r>
          </a:p>
          <a:p>
            <a:pPr marL="342900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Menu ‘Outils’, puis ‘Pièces jointes’</a:t>
            </a:r>
          </a:p>
          <a:p>
            <a:pPr marL="698500" lvl="1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Pendant l’édition : bouton ‘Pièces jointes’ en bas</a:t>
            </a:r>
          </a:p>
          <a:p>
            <a:pPr marL="698500" lvl="1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Pendant l’édition : insertion directe dans le contenu (soit par copier/coller, soit par glisser/déposer)</a:t>
            </a:r>
          </a:p>
          <a:p>
            <a:pPr marL="698500" lvl="1" indent="-342900">
              <a:buFont typeface="+mj-lt"/>
              <a:buAutoNum type="arabicPeriod"/>
            </a:pPr>
            <a:endParaRPr lang="fr-FR" dirty="0" smtClean="0"/>
          </a:p>
          <a:p>
            <a:pPr marL="698500" lvl="1" indent="-342900">
              <a:buFont typeface="+mj-lt"/>
              <a:buAutoNum type="arabicPeriod"/>
            </a:pPr>
            <a:r>
              <a:rPr lang="fr-FR" dirty="0" smtClean="0"/>
              <a:t>Macro ‘Pièces jointes’ (avec trombone) – cf. diapo suivante</a:t>
            </a:r>
          </a:p>
          <a:p>
            <a:pPr marL="342900" indent="-342900">
              <a:buFont typeface="+mj-lt"/>
              <a:buAutoNum type="arabicPeriod"/>
            </a:pP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endParaRPr lang="fr-FR" dirty="0" smtClean="0"/>
          </a:p>
          <a:p>
            <a:pPr marL="342900" indent="-342900">
              <a:buFont typeface="+mj-lt"/>
              <a:buAutoNum type="arabicPeriod"/>
            </a:pPr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08104" y="3912422"/>
            <a:ext cx="2736304" cy="785271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0192" y="5259282"/>
            <a:ext cx="2476846" cy="76210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3234522"/>
            <a:ext cx="2295845" cy="63826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46734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Les pièces jointes et les commentaires</a:t>
            </a:r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983" y="1340768"/>
            <a:ext cx="7599433" cy="4905738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195736" y="2420888"/>
            <a:ext cx="5904656" cy="10801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>
            <a:stCxn id="9" idx="6"/>
          </p:cNvCxnSpPr>
          <p:nvPr/>
        </p:nvCxnSpPr>
        <p:spPr>
          <a:xfrm>
            <a:off x="6507159" y="3813147"/>
            <a:ext cx="695722" cy="10373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/>
          <p:cNvSpPr txBox="1"/>
          <p:nvPr/>
        </p:nvSpPr>
        <p:spPr>
          <a:xfrm>
            <a:off x="697920" y="327017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Macro ‘Pièces jointes’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9" name="Ellipse 8"/>
          <p:cNvSpPr/>
          <p:nvPr/>
        </p:nvSpPr>
        <p:spPr>
          <a:xfrm>
            <a:off x="3710492" y="3549222"/>
            <a:ext cx="2796667" cy="52785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6507160" y="3946262"/>
            <a:ext cx="22082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Zone pour glisser/déposer de nouveaux fichiers</a:t>
            </a:r>
            <a:endParaRPr lang="fr-FR" dirty="0">
              <a:solidFill>
                <a:srgbClr val="FF0000"/>
              </a:solidFill>
            </a:endParaRPr>
          </a:p>
        </p:txBody>
      </p:sp>
      <p:cxnSp>
        <p:nvCxnSpPr>
          <p:cNvPr id="12" name="Connecteur droit avec flèche 11"/>
          <p:cNvCxnSpPr>
            <a:stCxn id="5" idx="1"/>
          </p:cNvCxnSpPr>
          <p:nvPr/>
        </p:nvCxnSpPr>
        <p:spPr>
          <a:xfrm flipH="1">
            <a:off x="1673151" y="2960948"/>
            <a:ext cx="522585" cy="26178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213233" y="5794907"/>
            <a:ext cx="1278647" cy="3174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8" name="Connecteur droit avec flèche 17"/>
          <p:cNvCxnSpPr/>
          <p:nvPr/>
        </p:nvCxnSpPr>
        <p:spPr>
          <a:xfrm flipH="1" flipV="1">
            <a:off x="1934444" y="5789146"/>
            <a:ext cx="250322" cy="160134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ZoneTexte 19"/>
          <p:cNvSpPr txBox="1"/>
          <p:nvPr/>
        </p:nvSpPr>
        <p:spPr>
          <a:xfrm>
            <a:off x="683568" y="5307278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Pour poster un nouveau  commentaire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23" name="Ellipse 22"/>
          <p:cNvSpPr/>
          <p:nvPr/>
        </p:nvSpPr>
        <p:spPr>
          <a:xfrm>
            <a:off x="2461986" y="5026661"/>
            <a:ext cx="523504" cy="2160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4" name="Connecteur droit avec flèche 23"/>
          <p:cNvCxnSpPr>
            <a:stCxn id="23" idx="6"/>
          </p:cNvCxnSpPr>
          <p:nvPr/>
        </p:nvCxnSpPr>
        <p:spPr>
          <a:xfrm flipV="1">
            <a:off x="2985490" y="4869159"/>
            <a:ext cx="1049039" cy="26551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>
            <a:off x="3942071" y="4471236"/>
            <a:ext cx="20366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Auteur du commentaire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1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10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Enrichir le contenu : les macros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2872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A quoi ça sert ?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8208267" cy="4105275"/>
          </a:xfrm>
        </p:spPr>
        <p:txBody>
          <a:bodyPr>
            <a:normAutofit/>
          </a:bodyPr>
          <a:lstStyle/>
          <a:p>
            <a:r>
              <a:rPr lang="fr-FR" b="1" u="sng" dirty="0"/>
              <a:t>Les macros</a:t>
            </a:r>
            <a:r>
              <a:rPr lang="fr-FR" b="1" dirty="0"/>
              <a:t> </a:t>
            </a:r>
            <a:r>
              <a:rPr lang="fr-FR" dirty="0"/>
              <a:t>permettent d’enrichir le contenu des pages et nouvelles Confluence avec :</a:t>
            </a:r>
          </a:p>
          <a:p>
            <a:pPr marL="641350" lvl="1" indent="-285750"/>
            <a:r>
              <a:rPr lang="fr-FR" dirty="0"/>
              <a:t>des fonctionnalités supplémentaires : sondages, forums, onglets</a:t>
            </a:r>
          </a:p>
          <a:p>
            <a:pPr marL="641350" lvl="1" indent="-285750"/>
            <a:r>
              <a:rPr lang="fr-FR" dirty="0"/>
              <a:t>du contenu dynamique : mise à jour du contenu automatisé</a:t>
            </a:r>
          </a:p>
          <a:p>
            <a:pPr marL="641350" lvl="1" indent="-285750"/>
            <a:r>
              <a:rPr lang="fr-FR" dirty="0"/>
              <a:t>du contenu externe : flux </a:t>
            </a:r>
            <a:r>
              <a:rPr lang="fr-FR" dirty="0" err="1"/>
              <a:t>multimedia</a:t>
            </a:r>
            <a:r>
              <a:rPr lang="fr-FR" dirty="0"/>
              <a:t>, </a:t>
            </a:r>
            <a:r>
              <a:rPr lang="fr-FR" dirty="0" err="1"/>
              <a:t>rss</a:t>
            </a:r>
            <a:r>
              <a:rPr lang="fr-FR" dirty="0"/>
              <a:t>, html, issus de la PID (</a:t>
            </a:r>
            <a:r>
              <a:rPr lang="fr-FR" dirty="0" err="1"/>
              <a:t>Jira</a:t>
            </a:r>
            <a:r>
              <a:rPr lang="fr-FR" dirty="0"/>
              <a:t>, </a:t>
            </a:r>
            <a:r>
              <a:rPr lang="fr-FR" dirty="0" err="1"/>
              <a:t>Bamboo</a:t>
            </a:r>
            <a:r>
              <a:rPr lang="fr-FR" dirty="0"/>
              <a:t>, Sonar)</a:t>
            </a:r>
          </a:p>
          <a:p>
            <a:pPr marL="641350" lvl="1" indent="-285750"/>
            <a:r>
              <a:rPr lang="fr-FR" dirty="0"/>
              <a:t>de la mise en forme</a:t>
            </a:r>
          </a:p>
          <a:p>
            <a:pPr marL="641350" lvl="1" indent="-285750"/>
            <a:endParaRPr lang="fr-FR" dirty="0"/>
          </a:p>
          <a:p>
            <a:pPr marL="285750" indent="-285750"/>
            <a:r>
              <a:rPr lang="fr-FR" b="1" u="sng" dirty="0"/>
              <a:t>Deux types :</a:t>
            </a:r>
            <a:r>
              <a:rPr lang="fr-FR" dirty="0"/>
              <a:t> avec corps ou sans corps (appliquent une transformation au contenu</a:t>
            </a:r>
            <a:r>
              <a:rPr lang="fr-FR" dirty="0" smtClean="0"/>
              <a:t>)</a:t>
            </a:r>
          </a:p>
          <a:p>
            <a:pPr marL="285750" indent="-285750"/>
            <a:endParaRPr lang="fr-FR" dirty="0"/>
          </a:p>
          <a:p>
            <a:r>
              <a:rPr lang="fr-FR" dirty="0"/>
              <a:t> 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r>
              <a:rPr lang="fr-FR" b="1" u="sng" dirty="0"/>
              <a:t>Avec paramétrage :</a:t>
            </a:r>
            <a:r>
              <a:rPr lang="fr-FR" dirty="0"/>
              <a:t> sélectionnez la macro et cliquez sur le bouton ‘Modifier’ pour accéder au paramétrage</a:t>
            </a:r>
          </a:p>
          <a:p>
            <a:pPr marL="342900" indent="-342900">
              <a:buFont typeface="+mj-lt"/>
              <a:buAutoNum type="arabicPeriod"/>
            </a:pPr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4364112"/>
            <a:ext cx="2067213" cy="30484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43366" y="4178350"/>
            <a:ext cx="5649113" cy="676369"/>
          </a:xfrm>
          <a:prstGeom prst="rect">
            <a:avLst/>
          </a:prstGeom>
        </p:spPr>
      </p:pic>
      <p:grpSp>
        <p:nvGrpSpPr>
          <p:cNvPr id="11" name="Groupe 10"/>
          <p:cNvGrpSpPr/>
          <p:nvPr/>
        </p:nvGrpSpPr>
        <p:grpSpPr>
          <a:xfrm>
            <a:off x="4532097" y="5460337"/>
            <a:ext cx="2918983" cy="847843"/>
            <a:chOff x="4178615" y="5597466"/>
            <a:chExt cx="2918983" cy="847843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16016" y="5597466"/>
              <a:ext cx="2381582" cy="847843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10" name="Connecteur droit avec flèche 9"/>
            <p:cNvCxnSpPr/>
            <p:nvPr/>
          </p:nvCxnSpPr>
          <p:spPr>
            <a:xfrm>
              <a:off x="4178615" y="6130712"/>
              <a:ext cx="674675" cy="5284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35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04837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Comment les utiliser ? (1/2)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b="1" u="sng" dirty="0"/>
              <a:t>1</a:t>
            </a:r>
            <a:r>
              <a:rPr lang="fr-FR" b="1" u="sng" baseline="30000" dirty="0"/>
              <a:t>ère</a:t>
            </a:r>
            <a:r>
              <a:rPr lang="fr-FR" b="1" u="sng" dirty="0"/>
              <a:t> solution</a:t>
            </a:r>
            <a:r>
              <a:rPr lang="fr-FR" b="1" dirty="0"/>
              <a:t> </a:t>
            </a:r>
            <a:r>
              <a:rPr lang="fr-FR" dirty="0"/>
              <a:t>: menu ‘Insérer +’ puis le navigateur de macros</a:t>
            </a:r>
          </a:p>
          <a:p>
            <a:endParaRPr lang="fr-FR" dirty="0"/>
          </a:p>
        </p:txBody>
      </p:sp>
      <p:grpSp>
        <p:nvGrpSpPr>
          <p:cNvPr id="6" name="Groupe 5"/>
          <p:cNvGrpSpPr/>
          <p:nvPr/>
        </p:nvGrpSpPr>
        <p:grpSpPr>
          <a:xfrm>
            <a:off x="899592" y="2348880"/>
            <a:ext cx="7016878" cy="4382882"/>
            <a:chOff x="222987" y="1988840"/>
            <a:chExt cx="7376918" cy="4815649"/>
          </a:xfrm>
        </p:grpSpPr>
        <p:pic>
          <p:nvPicPr>
            <p:cNvPr id="7" name="Imag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1988840"/>
              <a:ext cx="7276377" cy="3661194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2987" y="4487477"/>
              <a:ext cx="3768750" cy="2317012"/>
            </a:xfrm>
            <a:prstGeom prst="rect">
              <a:avLst/>
            </a:prstGeom>
          </p:spPr>
        </p:pic>
        <p:sp>
          <p:nvSpPr>
            <p:cNvPr id="9" name="Ellipse 8"/>
            <p:cNvSpPr/>
            <p:nvPr/>
          </p:nvSpPr>
          <p:spPr>
            <a:xfrm>
              <a:off x="4355629" y="2471253"/>
              <a:ext cx="432395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0" name="Connecteur droit avec flèche 9"/>
            <p:cNvCxnSpPr/>
            <p:nvPr/>
          </p:nvCxnSpPr>
          <p:spPr>
            <a:xfrm>
              <a:off x="4594009" y="2759285"/>
              <a:ext cx="194015" cy="223224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necteur droit avec flèche 10"/>
            <p:cNvCxnSpPr>
              <a:endCxn id="8" idx="3"/>
            </p:cNvCxnSpPr>
            <p:nvPr/>
          </p:nvCxnSpPr>
          <p:spPr>
            <a:xfrm flipH="1">
              <a:off x="3991737" y="5135549"/>
              <a:ext cx="508256" cy="51043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36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855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r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Confluence : vue d’ensemble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12E94-F041-47C6-BE79-91075AA2E16C}" type="slidenum">
              <a:rPr lang="fr-FR" smtClean="0"/>
              <a:t>3</a:t>
            </a:fld>
            <a:endParaRPr lang="fr-FR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Un wiki professionnel</a:t>
            </a:r>
            <a:endParaRPr lang="fr-FR" dirty="0"/>
          </a:p>
        </p:txBody>
      </p:sp>
      <p:sp>
        <p:nvSpPr>
          <p:cNvPr id="13" name="Espace réservé du texte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fr-FR" dirty="0"/>
              <a:t>Un lieu </a:t>
            </a:r>
            <a:r>
              <a:rPr lang="fr-FR" dirty="0" smtClean="0"/>
              <a:t>unique</a:t>
            </a:r>
            <a:endParaRPr lang="fr-FR" dirty="0"/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17"/>
          </p:nvPr>
        </p:nvSpPr>
        <p:spPr>
          <a:xfrm>
            <a:off x="6156176" y="1844824"/>
            <a:ext cx="2664296" cy="287412"/>
          </a:xfrm>
        </p:spPr>
        <p:txBody>
          <a:bodyPr/>
          <a:lstStyle/>
          <a:p>
            <a:r>
              <a:rPr lang="fr-FR" dirty="0" smtClean="0"/>
              <a:t>Un réseau social d’entreprise</a:t>
            </a:r>
            <a:endParaRPr lang="fr-FR" dirty="0"/>
          </a:p>
        </p:txBody>
      </p:sp>
      <p:sp>
        <p:nvSpPr>
          <p:cNvPr id="17" name="Espace réservé du texte 16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Look propre et moderne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Fonctionnalités de base nombreuses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Support technique professionnel</a:t>
            </a:r>
            <a:endParaRPr lang="fr-FR" dirty="0"/>
          </a:p>
        </p:txBody>
      </p:sp>
      <p:sp>
        <p:nvSpPr>
          <p:cNvPr id="18" name="Espace réservé du texte 17"/>
          <p:cNvSpPr>
            <a:spLocks noGrp="1"/>
          </p:cNvSpPr>
          <p:nvPr>
            <p:ph type="body" sz="quarter" idx="22"/>
          </p:nvPr>
        </p:nvSpPr>
        <p:spPr>
          <a:xfrm>
            <a:off x="3275856" y="2276872"/>
            <a:ext cx="2606080" cy="1800200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Pour stocker, chercher et trouver l’information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Pour partager ses idées, ses ressources, son savoir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Pour communiquer avec ses partenaires professionnels</a:t>
            </a:r>
            <a:endParaRPr lang="fr-FR" dirty="0"/>
          </a:p>
        </p:txBody>
      </p:sp>
      <p:sp>
        <p:nvSpPr>
          <p:cNvPr id="19" name="Espace réservé du texte 18"/>
          <p:cNvSpPr>
            <a:spLocks noGrp="1"/>
          </p:cNvSpPr>
          <p:nvPr>
            <p:ph type="body" sz="quarter" idx="23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Il encourage les échanges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Les emails deviennent inutiles et les réunions superflues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 smtClean="0"/>
              <a:t>L’information </a:t>
            </a:r>
            <a:r>
              <a:rPr lang="fr-FR" dirty="0"/>
              <a:t>vient à </a:t>
            </a:r>
            <a:r>
              <a:rPr lang="fr-FR" dirty="0" smtClean="0"/>
              <a:t>l’utilisateur de façon simple et efficace</a:t>
            </a:r>
          </a:p>
          <a:p>
            <a:endParaRPr lang="fr-FR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019525"/>
            <a:ext cx="1895475" cy="1209675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085" y="5704482"/>
            <a:ext cx="18859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Flèche droite 21"/>
          <p:cNvSpPr/>
          <p:nvPr/>
        </p:nvSpPr>
        <p:spPr>
          <a:xfrm rot="5400000">
            <a:off x="1343373" y="5341875"/>
            <a:ext cx="441374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89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>
          <a:xfrm>
            <a:off x="684157" y="692696"/>
            <a:ext cx="6767512" cy="936625"/>
          </a:xfrm>
        </p:spPr>
        <p:txBody>
          <a:bodyPr/>
          <a:lstStyle/>
          <a:p>
            <a:r>
              <a:rPr lang="fr-FR" dirty="0"/>
              <a:t>Comment les utiliser </a:t>
            </a:r>
            <a:r>
              <a:rPr lang="fr-FR" dirty="0" smtClean="0"/>
              <a:t>? (</a:t>
            </a:r>
            <a:r>
              <a:rPr lang="fr-FR" dirty="0"/>
              <a:t>2/2)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b="1" u="sng" dirty="0"/>
              <a:t>2</a:t>
            </a:r>
            <a:r>
              <a:rPr lang="fr-FR" b="1" u="sng" baseline="30000" dirty="0"/>
              <a:t>ème</a:t>
            </a:r>
            <a:r>
              <a:rPr lang="fr-FR" b="1" u="sng" dirty="0"/>
              <a:t> solution</a:t>
            </a:r>
            <a:r>
              <a:rPr lang="fr-FR" dirty="0"/>
              <a:t> : pendant la rédaction grâce à la touche ‘{‘</a:t>
            </a:r>
          </a:p>
          <a:p>
            <a:pPr marL="641350" lvl="1" indent="-285750"/>
            <a:endParaRPr lang="fr-FR" dirty="0"/>
          </a:p>
          <a:p>
            <a:pPr marL="641350" lvl="1" indent="-285750"/>
            <a:r>
              <a:rPr lang="fr-FR" dirty="0"/>
              <a:t>Soit on connait le nom de la macro </a:t>
            </a:r>
          </a:p>
          <a:p>
            <a:pPr lvl="1" indent="0">
              <a:buNone/>
            </a:pPr>
            <a:r>
              <a:rPr lang="fr-FR" dirty="0"/>
              <a:t>(en anglais ou en français) et on tape </a:t>
            </a:r>
          </a:p>
          <a:p>
            <a:pPr lvl="1" indent="0">
              <a:buNone/>
            </a:pPr>
            <a:r>
              <a:rPr lang="fr-FR" dirty="0"/>
              <a:t>les premiers caractères</a:t>
            </a:r>
          </a:p>
          <a:p>
            <a:pPr lvl="1" indent="0">
              <a:buNone/>
            </a:pPr>
            <a:endParaRPr lang="fr-FR" dirty="0"/>
          </a:p>
          <a:p>
            <a:pPr lvl="1" indent="0">
              <a:buNone/>
            </a:pPr>
            <a:endParaRPr lang="fr-FR" dirty="0"/>
          </a:p>
          <a:p>
            <a:pPr lvl="1" indent="0">
              <a:buNone/>
            </a:pPr>
            <a:endParaRPr lang="fr-FR" dirty="0"/>
          </a:p>
          <a:p>
            <a:pPr marL="641350" lvl="1" indent="-285750"/>
            <a:r>
              <a:rPr lang="fr-FR" dirty="0"/>
              <a:t>Soit, on choisit d’ouvrir le navigateur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1740" y="4048108"/>
            <a:ext cx="2689728" cy="249291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" name="Connecteur droit avec flèche 5"/>
          <p:cNvCxnSpPr/>
          <p:nvPr/>
        </p:nvCxnSpPr>
        <p:spPr>
          <a:xfrm>
            <a:off x="4273227" y="6374950"/>
            <a:ext cx="658813" cy="63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2876" y="2447828"/>
            <a:ext cx="2638793" cy="126700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238407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Macros : rapports d’utilisation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8064251" cy="4753247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Récemment mis à jour (</a:t>
            </a:r>
            <a:r>
              <a:rPr lang="fr-FR" b="1" u="sng" dirty="0" err="1"/>
              <a:t>recently</a:t>
            </a:r>
            <a:r>
              <a:rPr lang="fr-FR" b="1" u="sng" dirty="0"/>
              <a:t> </a:t>
            </a:r>
            <a:r>
              <a:rPr lang="fr-FR" b="1" u="sng" dirty="0" err="1"/>
              <a:t>updated</a:t>
            </a:r>
            <a:r>
              <a:rPr lang="fr-FR" b="1" u="sng" dirty="0"/>
              <a:t>) </a:t>
            </a:r>
            <a:r>
              <a:rPr lang="fr-FR" u="sng" dirty="0"/>
              <a:t>:</a:t>
            </a:r>
            <a:r>
              <a:rPr lang="fr-FR" dirty="0"/>
              <a:t> affiche </a:t>
            </a:r>
          </a:p>
          <a:p>
            <a:r>
              <a:rPr lang="fr-FR" dirty="0"/>
              <a:t>tous les contenus modifiés selon le paramétrage choisi</a:t>
            </a:r>
          </a:p>
          <a:p>
            <a:r>
              <a:rPr lang="fr-FR" sz="1600" i="1" dirty="0">
                <a:solidFill>
                  <a:schemeClr val="bg1">
                    <a:lumMod val="50000"/>
                  </a:schemeClr>
                </a:solidFill>
              </a:rPr>
              <a:t>Exemple : espace WIKI INTERNE – 4 résultats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FR" b="1" u="sng" dirty="0"/>
              <a:t>Contenu populaire (</a:t>
            </a:r>
            <a:r>
              <a:rPr lang="fr-FR" b="1" u="sng" dirty="0" err="1"/>
              <a:t>popular</a:t>
            </a:r>
            <a:r>
              <a:rPr lang="fr-FR" b="1" u="sng" dirty="0"/>
              <a:t>) :</a:t>
            </a:r>
            <a:r>
              <a:rPr lang="fr-FR" b="1" dirty="0"/>
              <a:t> </a:t>
            </a:r>
            <a:r>
              <a:rPr lang="fr-FR" dirty="0"/>
              <a:t>contenus les plus consultés </a:t>
            </a:r>
          </a:p>
          <a:p>
            <a:pPr algn="r"/>
            <a:r>
              <a:rPr lang="fr-FR" dirty="0"/>
              <a:t>ou les plus modifiés</a:t>
            </a:r>
          </a:p>
          <a:p>
            <a:pPr algn="r"/>
            <a:r>
              <a:rPr lang="fr-FR" sz="1700" i="1" dirty="0">
                <a:solidFill>
                  <a:schemeClr val="bg1">
                    <a:lumMod val="50000"/>
                  </a:schemeClr>
                </a:solidFill>
              </a:rPr>
              <a:t>Exemple : espace WIKI INTERNE – 365 jours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Meilleurs utilisateurs (</a:t>
            </a:r>
            <a:r>
              <a:rPr lang="fr-FR" b="1" u="sng" dirty="0" err="1"/>
              <a:t>topusers</a:t>
            </a:r>
            <a:r>
              <a:rPr lang="fr-FR" b="1" u="sng" dirty="0"/>
              <a:t>) :</a:t>
            </a:r>
            <a:r>
              <a:rPr lang="fr-FR" dirty="0"/>
              <a:t> utilisateurs les plus actifs</a:t>
            </a:r>
          </a:p>
          <a:p>
            <a:r>
              <a:rPr lang="fr-FR" sz="1700" i="1" dirty="0">
                <a:solidFill>
                  <a:schemeClr val="bg1">
                    <a:lumMod val="50000"/>
                  </a:schemeClr>
                </a:solidFill>
              </a:rPr>
              <a:t>Exemple : tous les espaces – 365 jours</a:t>
            </a:r>
            <a:endParaRPr lang="fr-FR" dirty="0"/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FR" b="1" u="sng" dirty="0"/>
              <a:t>Statistiques d’utilisation (usage) :</a:t>
            </a:r>
            <a:r>
              <a:rPr lang="fr-FR" dirty="0"/>
              <a:t> statistiques par </a:t>
            </a:r>
          </a:p>
          <a:p>
            <a:pPr algn="r"/>
            <a:r>
              <a:rPr lang="fr-FR" dirty="0"/>
              <a:t>espaces et types de contenus</a:t>
            </a:r>
          </a:p>
          <a:p>
            <a:pPr algn="r"/>
            <a:r>
              <a:rPr lang="fr-FR" sz="1700" i="1" dirty="0">
                <a:solidFill>
                  <a:schemeClr val="bg1">
                    <a:lumMod val="50000"/>
                  </a:schemeClr>
                </a:solidFill>
              </a:rPr>
              <a:t>Exemple : espace WIKI INTERNE – 365 jours</a:t>
            </a:r>
          </a:p>
          <a:p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2826671"/>
            <a:ext cx="2736304" cy="12654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994" y="4092129"/>
            <a:ext cx="1438920" cy="116873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5002687"/>
            <a:ext cx="983653" cy="17001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8104" y="1466637"/>
            <a:ext cx="2549820" cy="129852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3455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Macros : mise en forme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848228" cy="4825255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Etat :</a:t>
            </a:r>
            <a:r>
              <a:rPr lang="fr-FR" dirty="0"/>
              <a:t> signaler l’état d’un objet ou d’une tâche à l’aide d’un indicateur visuel</a:t>
            </a:r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Astuce (tip) :</a:t>
            </a:r>
            <a:r>
              <a:rPr lang="fr-FR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Info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Avertissement (warning)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Remarque (note) 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Volet (panel) : </a:t>
            </a:r>
          </a:p>
          <a:p>
            <a:endParaRPr lang="fr-FR" b="1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 smtClean="0"/>
              <a:t>Développer </a:t>
            </a:r>
            <a:r>
              <a:rPr lang="fr-FR" b="1" u="sng" dirty="0"/>
              <a:t>(</a:t>
            </a:r>
            <a:r>
              <a:rPr lang="fr-FR" b="1" u="sng" dirty="0" err="1"/>
              <a:t>expand</a:t>
            </a:r>
            <a:r>
              <a:rPr lang="fr-FR" b="1" u="sng" dirty="0"/>
              <a:t>) : </a:t>
            </a:r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2270943"/>
            <a:ext cx="3953427" cy="200053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7784" y="2569886"/>
            <a:ext cx="4752528" cy="539664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5751" y="3145467"/>
            <a:ext cx="2672233" cy="539669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79063" y="3774736"/>
            <a:ext cx="2737153" cy="5386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23687" y="4418305"/>
            <a:ext cx="4788673" cy="54952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71800" y="5109502"/>
            <a:ext cx="4968552" cy="732925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69431" y="5977592"/>
            <a:ext cx="1058554" cy="344646"/>
          </a:xfrm>
          <a:prstGeom prst="rect">
            <a:avLst/>
          </a:prstGeom>
          <a:ln>
            <a:solidFill>
              <a:srgbClr val="0092CF"/>
            </a:solidFill>
          </a:ln>
        </p:spPr>
      </p:pic>
      <p:sp>
        <p:nvSpPr>
          <p:cNvPr id="13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39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44903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Macros : contenu de </a:t>
            </a:r>
            <a:r>
              <a:rPr lang="fr-FR" dirty="0" smtClean="0"/>
              <a:t>Confluence (1/2)</a:t>
            </a:r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992243" cy="4465215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Affichage enfants (</a:t>
            </a:r>
            <a:r>
              <a:rPr lang="fr-FR" b="1" u="sng" dirty="0" err="1"/>
              <a:t>children</a:t>
            </a:r>
            <a:r>
              <a:rPr lang="fr-FR" b="1" u="sng" dirty="0"/>
              <a:t>) ou arborescence des pages (</a:t>
            </a:r>
            <a:r>
              <a:rPr lang="fr-FR" b="1" u="sng" dirty="0" err="1"/>
              <a:t>pagetree</a:t>
            </a:r>
            <a:r>
              <a:rPr lang="fr-FR" b="1" u="sng" dirty="0"/>
              <a:t>) :</a:t>
            </a:r>
            <a:r>
              <a:rPr lang="fr-FR" dirty="0"/>
              <a:t> </a:t>
            </a:r>
          </a:p>
          <a:p>
            <a:r>
              <a:rPr lang="fr-FR" dirty="0"/>
              <a:t>liste les enfants d’une page ainsi que leurs enfants (optionnel)</a:t>
            </a:r>
          </a:p>
          <a:p>
            <a:r>
              <a:rPr lang="fr-FR" sz="1600" i="1" dirty="0">
                <a:solidFill>
                  <a:schemeClr val="bg1">
                    <a:lumMod val="50000"/>
                  </a:schemeClr>
                </a:solidFill>
              </a:rPr>
              <a:t>Exemple : page ‘Accueil MARKETING’ – espace MARKETING</a:t>
            </a:r>
          </a:p>
          <a:p>
            <a:endParaRPr lang="fr-FR" dirty="0"/>
          </a:p>
          <a:p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Billets de blog (blog-</a:t>
            </a:r>
            <a:r>
              <a:rPr lang="fr-FR" b="1" u="sng" dirty="0" err="1"/>
              <a:t>posts</a:t>
            </a:r>
            <a:r>
              <a:rPr lang="fr-FR" b="1" u="sng" dirty="0"/>
              <a:t>) :</a:t>
            </a:r>
            <a:r>
              <a:rPr lang="fr-FR" dirty="0"/>
              <a:t> affichage des nouvelles d’un espace</a:t>
            </a:r>
          </a:p>
          <a:p>
            <a:r>
              <a:rPr lang="fr-FR" sz="1600" i="1" dirty="0">
                <a:solidFill>
                  <a:schemeClr val="bg1">
                    <a:lumMod val="50000"/>
                  </a:schemeClr>
                </a:solidFill>
              </a:rPr>
              <a:t>Exemple : espace WIKI INTERNE – 60 derniers jours</a:t>
            </a:r>
          </a:p>
          <a:p>
            <a:endParaRPr lang="fr-FR" dirty="0"/>
          </a:p>
          <a:p>
            <a:pPr algn="r"/>
            <a:endParaRPr lang="fr-FR" dirty="0"/>
          </a:p>
          <a:p>
            <a:pPr algn="r"/>
            <a:endParaRPr lang="fr-FR" dirty="0"/>
          </a:p>
          <a:p>
            <a:pPr algn="r"/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Liste d’utilisateurs </a:t>
            </a:r>
            <a:r>
              <a:rPr lang="fr-FR" b="1" u="sng" dirty="0" smtClean="0"/>
              <a:t>(</a:t>
            </a:r>
            <a:r>
              <a:rPr lang="fr-FR" b="1" u="sng" smtClean="0"/>
              <a:t>userlister) </a:t>
            </a:r>
            <a:r>
              <a:rPr lang="fr-FR" b="1" u="sng" dirty="0"/>
              <a:t>:</a:t>
            </a:r>
            <a:r>
              <a:rPr lang="fr-FR" dirty="0"/>
              <a:t> affiche une liste des utilisateurs de Confluence sur </a:t>
            </a:r>
          </a:p>
          <a:p>
            <a:r>
              <a:rPr lang="fr-FR" dirty="0"/>
              <a:t>la base de l’adhésion à un groupe. </a:t>
            </a:r>
          </a:p>
          <a:p>
            <a:r>
              <a:rPr lang="fr-FR" sz="1700" i="1" dirty="0">
                <a:solidFill>
                  <a:schemeClr val="bg1">
                    <a:lumMod val="50000"/>
                  </a:schemeClr>
                </a:solidFill>
              </a:rPr>
              <a:t>Exemple : groupe REFLEX COMMERCIAUX</a:t>
            </a:r>
          </a:p>
          <a:p>
            <a:endParaRPr lang="fr-FR" sz="17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7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7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Profil utilisateur (profile) :</a:t>
            </a:r>
            <a:r>
              <a:rPr lang="fr-FR" dirty="0"/>
              <a:t> </a:t>
            </a:r>
          </a:p>
          <a:p>
            <a:endParaRPr lang="fr-FR" sz="17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2072" y="1196752"/>
            <a:ext cx="2276391" cy="164126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82" y="3578032"/>
            <a:ext cx="5771276" cy="6636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4680044"/>
            <a:ext cx="1544480" cy="146760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0272" y="2129793"/>
            <a:ext cx="1800200" cy="127663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0" name="Groupe 9"/>
          <p:cNvGrpSpPr/>
          <p:nvPr/>
        </p:nvGrpSpPr>
        <p:grpSpPr>
          <a:xfrm>
            <a:off x="1518448" y="5589240"/>
            <a:ext cx="4133672" cy="992110"/>
            <a:chOff x="2123728" y="5760701"/>
            <a:chExt cx="4133672" cy="992110"/>
          </a:xfrm>
        </p:grpSpPr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457200" y="5760701"/>
              <a:ext cx="1800200" cy="992110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123728" y="6232293"/>
              <a:ext cx="1886213" cy="314369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cxnSp>
          <p:nvCxnSpPr>
            <p:cNvPr id="13" name="Connecteur droit avec flèche 12"/>
            <p:cNvCxnSpPr/>
            <p:nvPr/>
          </p:nvCxnSpPr>
          <p:spPr>
            <a:xfrm>
              <a:off x="4009941" y="6389477"/>
              <a:ext cx="447259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41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0529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22157" y="4527295"/>
            <a:ext cx="2657846" cy="1829055"/>
          </a:xfrm>
          <a:prstGeom prst="rect">
            <a:avLst/>
          </a:prstGeom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34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Macros : contenu de Confluence (2/2)</a:t>
            </a:r>
          </a:p>
          <a:p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fr-FR" b="1" u="sng" dirty="0" smtClean="0">
                <a:solidFill>
                  <a:srgbClr val="009EE0"/>
                </a:solidFill>
              </a:rPr>
              <a:t>Les extraits</a:t>
            </a:r>
            <a:endParaRPr lang="fr-FR" b="1" u="sng" dirty="0">
              <a:solidFill>
                <a:srgbClr val="009EE0"/>
              </a:solidFill>
            </a:endParaRPr>
          </a:p>
          <a:p>
            <a:pPr marL="641350" lvl="1" indent="-285750"/>
            <a:r>
              <a:rPr lang="fr-FR" b="1" u="sng" dirty="0"/>
              <a:t>Extrait (</a:t>
            </a:r>
            <a:r>
              <a:rPr lang="fr-FR" b="1" u="sng" dirty="0" err="1"/>
              <a:t>excerp</a:t>
            </a:r>
            <a:r>
              <a:rPr lang="fr-FR" b="1" u="sng" dirty="0"/>
              <a:t>) :</a:t>
            </a:r>
            <a:r>
              <a:rPr lang="fr-FR" dirty="0"/>
              <a:t> marque certains contenus de la page pour une utilisation ultérieure par d’autres macros comme ‘billets de blog’ ou ‘Inclusion d’extrait’</a:t>
            </a:r>
          </a:p>
          <a:p>
            <a:pPr marL="641350" lvl="1" indent="-285750"/>
            <a:r>
              <a:rPr lang="fr-FR" b="1" u="sng" dirty="0" smtClean="0"/>
              <a:t>Inclusion </a:t>
            </a:r>
            <a:r>
              <a:rPr lang="fr-FR" b="1" u="sng" dirty="0"/>
              <a:t>d’extrait (</a:t>
            </a:r>
            <a:r>
              <a:rPr lang="fr-FR" b="1" u="sng" dirty="0" err="1"/>
              <a:t>excerpt-include</a:t>
            </a:r>
            <a:r>
              <a:rPr lang="fr-FR" b="1" u="sng" dirty="0"/>
              <a:t>) :</a:t>
            </a:r>
            <a:r>
              <a:rPr lang="fr-FR" dirty="0"/>
              <a:t> inclut les extraits (contenus marqués par la macro ‘Extrait’) d’une page dans une autre </a:t>
            </a:r>
            <a:r>
              <a:rPr lang="fr-FR" dirty="0" smtClean="0"/>
              <a:t>page</a:t>
            </a:r>
            <a:endParaRPr lang="fr-FR" dirty="0"/>
          </a:p>
          <a:p>
            <a:pPr marL="641350" lvl="1" indent="-285750"/>
            <a:endParaRPr lang="fr-FR" dirty="0" smtClean="0"/>
          </a:p>
          <a:p>
            <a:pPr marL="342900" indent="-342900">
              <a:buFont typeface="+mj-lt"/>
              <a:buAutoNum type="arabicPeriod"/>
            </a:pPr>
            <a:r>
              <a:rPr lang="fr-FR" b="1" u="sng" dirty="0" smtClean="0">
                <a:solidFill>
                  <a:srgbClr val="009EE0"/>
                </a:solidFill>
              </a:rPr>
              <a:t>Contenu entier</a:t>
            </a:r>
            <a:endParaRPr lang="fr-FR" dirty="0" smtClean="0"/>
          </a:p>
          <a:p>
            <a:pPr marL="641350" lvl="1" indent="-285750"/>
            <a:r>
              <a:rPr lang="fr-FR" b="1" u="sng" dirty="0"/>
              <a:t>Inclure page (</a:t>
            </a:r>
            <a:r>
              <a:rPr lang="fr-FR" b="1" u="sng" dirty="0" err="1"/>
              <a:t>include</a:t>
            </a:r>
            <a:r>
              <a:rPr lang="fr-FR" b="1" u="sng" dirty="0"/>
              <a:t>) :</a:t>
            </a:r>
            <a:r>
              <a:rPr lang="fr-FR" dirty="0"/>
              <a:t> inclut le contenu entier d’une page dans une autre </a:t>
            </a:r>
            <a:r>
              <a:rPr lang="fr-FR" dirty="0" smtClean="0"/>
              <a:t>page</a:t>
            </a:r>
            <a:endParaRPr lang="fr-FR" dirty="0"/>
          </a:p>
          <a:p>
            <a:pPr marL="641350" lvl="1" indent="-285750"/>
            <a:r>
              <a:rPr lang="fr-FR" b="1" u="sng" dirty="0"/>
              <a:t>Inclusion d’html (html </a:t>
            </a:r>
            <a:r>
              <a:rPr lang="fr-FR" b="1" u="sng" dirty="0" err="1"/>
              <a:t>include</a:t>
            </a:r>
            <a:r>
              <a:rPr lang="fr-FR" b="1" u="sng" dirty="0"/>
              <a:t>) : </a:t>
            </a:r>
            <a:r>
              <a:rPr lang="fr-FR" dirty="0"/>
              <a:t>inclut une page html</a:t>
            </a:r>
            <a:endParaRPr lang="fr-FR" b="1" u="sng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2280" y="2364840"/>
            <a:ext cx="1856638" cy="1182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97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35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Macros : les pièces jointes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467544" y="1916113"/>
            <a:ext cx="8113643" cy="41052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b="1" u="sng" dirty="0"/>
              <a:t>Pièces  jointes avec la feuille </a:t>
            </a:r>
            <a:r>
              <a:rPr lang="fr-FR" dirty="0"/>
              <a:t>: </a:t>
            </a:r>
          </a:p>
          <a:p>
            <a:pPr lvl="1" indent="0">
              <a:buNone/>
            </a:pPr>
            <a:r>
              <a:rPr lang="fr-FR" dirty="0"/>
              <a:t>affiche la liste des pièces jointes d’un </a:t>
            </a:r>
          </a:p>
          <a:p>
            <a:pPr lvl="1" indent="0">
              <a:buNone/>
            </a:pPr>
            <a:r>
              <a:rPr lang="fr-FR" dirty="0"/>
              <a:t>espace, avec des possibilités de filtres</a:t>
            </a:r>
            <a:endParaRPr lang="fr-FR" b="1" u="sng" dirty="0"/>
          </a:p>
          <a:p>
            <a:pPr marL="641350" lvl="1" indent="-285750"/>
            <a:endParaRPr lang="fr-FR" b="1" u="sng" dirty="0"/>
          </a:p>
          <a:p>
            <a:pPr marL="641350" lvl="1" indent="-285750"/>
            <a:endParaRPr lang="fr-FR" b="1" u="sng" dirty="0"/>
          </a:p>
          <a:p>
            <a:pPr marL="641350" lvl="1" indent="-285750"/>
            <a:endParaRPr lang="fr-FR" b="1" u="sng" dirty="0"/>
          </a:p>
          <a:p>
            <a:pPr marL="285750" indent="-285750" algn="r">
              <a:buFont typeface="Arial" panose="020B0604020202020204" pitchFamily="34" charset="0"/>
              <a:buChar char="•"/>
            </a:pPr>
            <a:r>
              <a:rPr lang="fr-FR" b="1" u="sng" dirty="0"/>
              <a:t>Pièces jointes avec le trombone </a:t>
            </a:r>
            <a:r>
              <a:rPr lang="fr-FR" dirty="0"/>
              <a:t>: </a:t>
            </a:r>
          </a:p>
          <a:p>
            <a:pPr lvl="1" indent="0" algn="r">
              <a:buNone/>
            </a:pPr>
            <a:r>
              <a:rPr lang="fr-FR" dirty="0"/>
              <a:t>gestion des pièces jointes </a:t>
            </a:r>
          </a:p>
          <a:p>
            <a:pPr lvl="1" indent="0" algn="r">
              <a:buNone/>
            </a:pPr>
            <a:r>
              <a:rPr lang="fr-FR" dirty="0"/>
              <a:t>d’une page (ajout, liste)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b="1" u="sng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30" y="4012982"/>
            <a:ext cx="4824895" cy="234336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4109" y="2058568"/>
            <a:ext cx="4778181" cy="137965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498" y="1277409"/>
            <a:ext cx="2353003" cy="781159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44008" y="5626045"/>
            <a:ext cx="2467319" cy="790685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1427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 smtClean="0"/>
              <a:t>45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Visualisation des pièces jointes (1/4)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4213" y="1916113"/>
            <a:ext cx="4944561" cy="4105275"/>
          </a:xfrm>
        </p:spPr>
        <p:txBody>
          <a:bodyPr>
            <a:normAutofit/>
          </a:bodyPr>
          <a:lstStyle/>
          <a:p>
            <a:r>
              <a:rPr lang="fr-FR" dirty="0" smtClean="0"/>
              <a:t>Avec visionneuse insérée dans la page</a:t>
            </a:r>
          </a:p>
          <a:p>
            <a:pPr marL="641350" lvl="1" indent="-285750"/>
            <a:r>
              <a:rPr lang="fr-FR" sz="1200" b="1" u="sng" dirty="0" smtClean="0"/>
              <a:t>Office </a:t>
            </a:r>
            <a:r>
              <a:rPr lang="fr-FR" sz="1200" b="1" u="sng" dirty="0"/>
              <a:t>Excel (</a:t>
            </a:r>
            <a:r>
              <a:rPr lang="fr-FR" sz="1200" b="1" u="sng" dirty="0" err="1"/>
              <a:t>viewxls</a:t>
            </a:r>
            <a:r>
              <a:rPr lang="fr-FR" sz="1200" b="1" u="sng" dirty="0"/>
              <a:t>) / </a:t>
            </a:r>
            <a:r>
              <a:rPr lang="fr-FR" sz="1200" b="1" u="sng" dirty="0" smtClean="0"/>
              <a:t>Word </a:t>
            </a:r>
            <a:r>
              <a:rPr lang="fr-FR" sz="1200" b="1" u="sng" dirty="0"/>
              <a:t>(</a:t>
            </a:r>
            <a:r>
              <a:rPr lang="fr-FR" sz="1200" b="1" u="sng" dirty="0" err="1"/>
              <a:t>viewdoc</a:t>
            </a:r>
            <a:r>
              <a:rPr lang="fr-FR" sz="1200" b="1" u="sng" dirty="0"/>
              <a:t>) / Powerpoint (</a:t>
            </a:r>
            <a:r>
              <a:rPr lang="fr-FR" sz="1200" b="1" u="sng" dirty="0" err="1"/>
              <a:t>viewppt</a:t>
            </a:r>
            <a:r>
              <a:rPr lang="fr-FR" sz="1200" b="1" u="sng" dirty="0"/>
              <a:t>):</a:t>
            </a:r>
            <a:r>
              <a:rPr lang="fr-FR" sz="1200" dirty="0"/>
              <a:t> insertion </a:t>
            </a:r>
            <a:r>
              <a:rPr lang="fr-FR" sz="1200" dirty="0" smtClean="0"/>
              <a:t>d’une </a:t>
            </a:r>
            <a:r>
              <a:rPr lang="fr-FR" sz="1200" dirty="0"/>
              <a:t>visionneuse de fichiers Microsoft Office</a:t>
            </a:r>
          </a:p>
          <a:p>
            <a:pPr marL="641350" lvl="1" indent="-285750"/>
            <a:r>
              <a:rPr lang="fr-FR" sz="1200" b="1" u="sng" dirty="0"/>
              <a:t>PDF :</a:t>
            </a:r>
            <a:r>
              <a:rPr lang="fr-FR" sz="1200" dirty="0"/>
              <a:t> insertion d’une visionneuse de PDF</a:t>
            </a:r>
          </a:p>
          <a:p>
            <a:pPr marL="641350" lvl="1" indent="-285750"/>
            <a:r>
              <a:rPr lang="fr-FR" sz="1200" b="1" u="sng" dirty="0"/>
              <a:t>Multimédia :</a:t>
            </a:r>
            <a:r>
              <a:rPr lang="fr-FR" sz="1200" dirty="0"/>
              <a:t> insertion d’une visionneuse </a:t>
            </a:r>
            <a:r>
              <a:rPr lang="fr-FR" sz="1200" dirty="0" smtClean="0"/>
              <a:t>de Contenus </a:t>
            </a:r>
            <a:r>
              <a:rPr lang="fr-FR" sz="1200" dirty="0"/>
              <a:t>multimédia (audio ou </a:t>
            </a:r>
            <a:r>
              <a:rPr lang="fr-FR" sz="1200" dirty="0" smtClean="0"/>
              <a:t>vidéo) </a:t>
            </a:r>
            <a:r>
              <a:rPr lang="fr-FR" sz="1200" i="1" dirty="0" smtClean="0"/>
              <a:t>Formats </a:t>
            </a:r>
            <a:r>
              <a:rPr lang="fr-FR" sz="1200" i="1" dirty="0"/>
              <a:t>: SWF, MOV, WMA, WMV, MPEG, </a:t>
            </a:r>
            <a:r>
              <a:rPr lang="fr-FR" sz="1200" i="1" dirty="0" smtClean="0"/>
              <a:t>MPG</a:t>
            </a:r>
            <a:r>
              <a:rPr lang="fr-FR" sz="1200" i="1" dirty="0"/>
              <a:t>, RAM, RM, MP3, MP4 et AVI</a:t>
            </a:r>
            <a:r>
              <a:rPr lang="fr-FR" sz="1200" i="1" dirty="0" smtClean="0"/>
              <a:t>.</a:t>
            </a:r>
          </a:p>
          <a:p>
            <a:pPr marL="641350" lvl="1" indent="-285750"/>
            <a:r>
              <a:rPr lang="fr-FR" sz="1200" b="1" u="sng" dirty="0"/>
              <a:t>Galerie (</a:t>
            </a:r>
            <a:r>
              <a:rPr lang="fr-FR" sz="1200" b="1" u="sng" dirty="0" err="1"/>
              <a:t>gallery</a:t>
            </a:r>
            <a:r>
              <a:rPr lang="fr-FR" sz="1200" b="1" u="sng" dirty="0"/>
              <a:t>) :</a:t>
            </a:r>
            <a:r>
              <a:rPr lang="fr-FR" sz="1200" dirty="0"/>
              <a:t>  affichage des images attachées à une </a:t>
            </a:r>
            <a:r>
              <a:rPr lang="fr-FR" sz="1200" dirty="0" smtClean="0"/>
              <a:t>page</a:t>
            </a:r>
            <a:endParaRPr lang="fr-FR" sz="1200" i="1" dirty="0" smtClean="0"/>
          </a:p>
          <a:p>
            <a:pPr marL="641350" lvl="1" indent="-285750"/>
            <a:endParaRPr lang="fr-FR" sz="1200" i="1" dirty="0"/>
          </a:p>
          <a:p>
            <a:r>
              <a:rPr lang="fr-FR" dirty="0" smtClean="0"/>
              <a:t>Avec visionneuse grand format, insertion de la pièce jointe directement dans la page </a:t>
            </a:r>
          </a:p>
          <a:p>
            <a:pPr marL="641350" lvl="1" indent="-285750"/>
            <a:r>
              <a:rPr lang="fr-FR" dirty="0" smtClean="0"/>
              <a:t>soit par glisser-déposer à partir d’un explorateur </a:t>
            </a:r>
            <a:r>
              <a:rPr lang="fr-FR" dirty="0" err="1" smtClean="0"/>
              <a:t>windows</a:t>
            </a:r>
            <a:r>
              <a:rPr lang="fr-FR" dirty="0" smtClean="0"/>
              <a:t>, </a:t>
            </a:r>
          </a:p>
          <a:p>
            <a:pPr marL="641350" lvl="1" indent="-285750"/>
            <a:r>
              <a:rPr lang="fr-FR" dirty="0" smtClean="0"/>
              <a:t>soit par l’éditeur</a:t>
            </a:r>
          </a:p>
        </p:txBody>
      </p:sp>
      <p:grpSp>
        <p:nvGrpSpPr>
          <p:cNvPr id="12" name="Groupe 11"/>
          <p:cNvGrpSpPr/>
          <p:nvPr/>
        </p:nvGrpSpPr>
        <p:grpSpPr>
          <a:xfrm>
            <a:off x="5220072" y="1484784"/>
            <a:ext cx="3768845" cy="2792355"/>
            <a:chOff x="5004048" y="3229033"/>
            <a:chExt cx="3768845" cy="2792355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24128" y="3229033"/>
              <a:ext cx="3024336" cy="279235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6" name="Ellipse 5"/>
            <p:cNvSpPr/>
            <p:nvPr/>
          </p:nvSpPr>
          <p:spPr>
            <a:xfrm>
              <a:off x="7804599" y="5099539"/>
              <a:ext cx="432395" cy="28803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7723881" y="5392208"/>
              <a:ext cx="1049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i="1" dirty="0" smtClean="0">
                  <a:solidFill>
                    <a:srgbClr val="FF0000"/>
                  </a:solidFill>
                </a:rPr>
                <a:t>Diaporama</a:t>
              </a:r>
              <a:endParaRPr lang="fr-FR" sz="14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6610911" y="5085572"/>
              <a:ext cx="826235" cy="30199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516216" y="5387571"/>
              <a:ext cx="104901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i="1" dirty="0" smtClean="0">
                  <a:solidFill>
                    <a:srgbClr val="FF0000"/>
                  </a:solidFill>
                </a:rPr>
                <a:t>Navigation</a:t>
              </a:r>
              <a:endParaRPr lang="fr-FR" sz="1400" b="1" i="1" dirty="0">
                <a:solidFill>
                  <a:srgbClr val="FF0000"/>
                </a:solidFill>
              </a:endParaRPr>
            </a:p>
          </p:txBody>
        </p:sp>
        <p:sp>
          <p:nvSpPr>
            <p:cNvPr id="10" name="Ellipse 9"/>
            <p:cNvSpPr/>
            <p:nvPr/>
          </p:nvSpPr>
          <p:spPr>
            <a:xfrm>
              <a:off x="5868145" y="5125689"/>
              <a:ext cx="288032" cy="26188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5004048" y="5387571"/>
              <a:ext cx="14606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i="1" dirty="0" smtClean="0">
                  <a:solidFill>
                    <a:srgbClr val="FF0000"/>
                  </a:solidFill>
                </a:rPr>
                <a:t>Téléchargement</a:t>
              </a:r>
              <a:endParaRPr lang="fr-FR" sz="1400" b="1" i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3" name="Imag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9038" y="5025441"/>
            <a:ext cx="2505425" cy="781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303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Visualisation des pièces jointes </a:t>
            </a:r>
            <a:r>
              <a:rPr lang="fr-FR" dirty="0" smtClean="0"/>
              <a:t>(2/4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1916113"/>
            <a:ext cx="7554379" cy="3534268"/>
          </a:xfrm>
          <a:prstGeom prst="rect">
            <a:avLst/>
          </a:prstGeom>
        </p:spPr>
      </p:pic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3"/>
          <a:srcRect r="46411" b="-408"/>
          <a:stretch/>
        </p:blipFill>
        <p:spPr>
          <a:xfrm>
            <a:off x="4063354" y="2408128"/>
            <a:ext cx="4104456" cy="440953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ZoneTexte 17"/>
          <p:cNvSpPr txBox="1"/>
          <p:nvPr/>
        </p:nvSpPr>
        <p:spPr>
          <a:xfrm>
            <a:off x="368644" y="1562522"/>
            <a:ext cx="1913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Edition du contenu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6115582" y="2780928"/>
            <a:ext cx="2527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Visualisation de la page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1979712" y="1750936"/>
            <a:ext cx="3024336" cy="6571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>
          <a:xfrm>
            <a:off x="6972984" y="1870298"/>
            <a:ext cx="976931" cy="44164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ZoneTexte 20"/>
          <p:cNvSpPr txBox="1"/>
          <p:nvPr/>
        </p:nvSpPr>
        <p:spPr>
          <a:xfrm>
            <a:off x="5932901" y="1229247"/>
            <a:ext cx="22324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Pour insérer la pièce jointe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  <p:cxnSp>
        <p:nvCxnSpPr>
          <p:cNvPr id="22" name="Connecteur droit avec flèche 21"/>
          <p:cNvCxnSpPr/>
          <p:nvPr/>
        </p:nvCxnSpPr>
        <p:spPr>
          <a:xfrm>
            <a:off x="7049148" y="1533089"/>
            <a:ext cx="475180" cy="34579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9744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38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Visualisation des pièces jointes </a:t>
            </a:r>
            <a:r>
              <a:rPr lang="fr-FR" dirty="0" smtClean="0"/>
              <a:t>(3/4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576" y="1403371"/>
            <a:ext cx="7217032" cy="5170235"/>
          </a:xfrm>
          <a:prstGeom prst="rect">
            <a:avLst/>
          </a:prstGeom>
        </p:spPr>
      </p:pic>
      <p:sp>
        <p:nvSpPr>
          <p:cNvPr id="10" name="Ellipse 9"/>
          <p:cNvSpPr/>
          <p:nvPr/>
        </p:nvSpPr>
        <p:spPr>
          <a:xfrm>
            <a:off x="4592490" y="6215493"/>
            <a:ext cx="432395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1" name="Connecteur droit avec flèche 10"/>
          <p:cNvCxnSpPr>
            <a:endCxn id="10" idx="2"/>
          </p:cNvCxnSpPr>
          <p:nvPr/>
        </p:nvCxnSpPr>
        <p:spPr>
          <a:xfrm>
            <a:off x="3346091" y="5923844"/>
            <a:ext cx="1246399" cy="43566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1462139" y="5568228"/>
            <a:ext cx="191310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Possibilité de commenter le contenu du document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606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39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Visualisation des pièces jointes </a:t>
            </a:r>
            <a:r>
              <a:rPr lang="fr-FR" dirty="0" smtClean="0"/>
              <a:t>(4/4</a:t>
            </a:r>
            <a:r>
              <a:rPr lang="fr-FR" dirty="0"/>
              <a:t>)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102942" y="1943123"/>
            <a:ext cx="6767512" cy="4105275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1371072"/>
            <a:ext cx="7064402" cy="5010256"/>
          </a:xfrm>
          <a:prstGeom prst="rect">
            <a:avLst/>
          </a:prstGeom>
        </p:spPr>
      </p:pic>
      <p:sp>
        <p:nvSpPr>
          <p:cNvPr id="15" name="Ellipse 14"/>
          <p:cNvSpPr/>
          <p:nvPr/>
        </p:nvSpPr>
        <p:spPr>
          <a:xfrm>
            <a:off x="2902497" y="3964807"/>
            <a:ext cx="360040" cy="37189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avec flèche 15"/>
          <p:cNvCxnSpPr>
            <a:stCxn id="15" idx="6"/>
          </p:cNvCxnSpPr>
          <p:nvPr/>
        </p:nvCxnSpPr>
        <p:spPr>
          <a:xfrm flipV="1">
            <a:off x="3262537" y="2307697"/>
            <a:ext cx="2880320" cy="18430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62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Le tableau de bord</a:t>
            </a:r>
            <a:endParaRPr lang="fr-FR" dirty="0"/>
          </a:p>
        </p:txBody>
      </p:sp>
      <p:sp>
        <p:nvSpPr>
          <p:cNvPr id="2" name="Espace réservé du contenu 1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/>
          <a:lstStyle/>
          <a:p>
            <a:r>
              <a:rPr lang="fr-FR" dirty="0" smtClean="0"/>
              <a:t>	C’est la porte d’entrée de Confluence</a:t>
            </a:r>
            <a:endParaRPr lang="fr-FR" dirty="0"/>
          </a:p>
        </p:txBody>
      </p:sp>
      <p:sp>
        <p:nvSpPr>
          <p:cNvPr id="12" name="ZoneTexte 11"/>
          <p:cNvSpPr txBox="1"/>
          <p:nvPr/>
        </p:nvSpPr>
        <p:spPr>
          <a:xfrm>
            <a:off x="179512" y="1141042"/>
            <a:ext cx="14400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Accès rapide</a:t>
            </a:r>
            <a:endParaRPr lang="fr-FR" dirty="0">
              <a:solidFill>
                <a:srgbClr val="FF0000"/>
              </a:solidFill>
            </a:endParaRPr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8849" y="1946396"/>
            <a:ext cx="8318383" cy="4866980"/>
          </a:xfrm>
          <a:prstGeom prst="rect">
            <a:avLst/>
          </a:prstGeom>
        </p:spPr>
      </p:pic>
      <p:sp>
        <p:nvSpPr>
          <p:cNvPr id="5" name="Ellipse 4"/>
          <p:cNvSpPr/>
          <p:nvPr/>
        </p:nvSpPr>
        <p:spPr>
          <a:xfrm>
            <a:off x="323528" y="2121669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>
            <a:off x="503548" y="1395716"/>
            <a:ext cx="7658" cy="70721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0234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fr-FR" dirty="0"/>
              <a:t>Macros : </a:t>
            </a:r>
            <a:r>
              <a:rPr lang="fr-FR" dirty="0" err="1"/>
              <a:t>Spreadsheet</a:t>
            </a:r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272163" cy="4105275"/>
          </a:xfrm>
        </p:spPr>
        <p:txBody>
          <a:bodyPr/>
          <a:lstStyle/>
          <a:p>
            <a:r>
              <a:rPr lang="fr-FR" dirty="0"/>
              <a:t>Cette macro permet d'éditer un fichier </a:t>
            </a:r>
            <a:r>
              <a:rPr lang="fr-FR" dirty="0" err="1"/>
              <a:t>excel</a:t>
            </a:r>
            <a:r>
              <a:rPr lang="fr-FR" dirty="0"/>
              <a:t> attaché à la page, </a:t>
            </a:r>
            <a:r>
              <a:rPr lang="fr-FR" b="1" u="sng" dirty="0"/>
              <a:t>directement dans le navigateur</a:t>
            </a:r>
            <a:r>
              <a:rPr lang="fr-FR" dirty="0"/>
              <a:t>, avec prise en charge des fonctions, des filtres et du tri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78" y="2917394"/>
            <a:ext cx="4620270" cy="143847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198622" y="2948309"/>
            <a:ext cx="407258" cy="277791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8008" y="3082084"/>
            <a:ext cx="5486400" cy="351526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1597331" y="3075706"/>
            <a:ext cx="1206372" cy="151854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r>
              <a:rPr lang="fr-FR" dirty="0" smtClean="0"/>
              <a:t>48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5648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41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Macros : le planificateur de feuille de route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Cette macro permet d’afficher un échéancier simple et visuel de la roadmap d’un projet ou d’un logiciel : </a:t>
            </a:r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74939" y="2312386"/>
            <a:ext cx="2667372" cy="129558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t="-210" r="47554" b="1"/>
          <a:stretch/>
        </p:blipFill>
        <p:spPr>
          <a:xfrm>
            <a:off x="293627" y="2564904"/>
            <a:ext cx="3255553" cy="2639207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0827" y="4291032"/>
            <a:ext cx="5904656" cy="2396872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Connecteur droit avec flèche 7"/>
          <p:cNvCxnSpPr/>
          <p:nvPr/>
        </p:nvCxnSpPr>
        <p:spPr>
          <a:xfrm>
            <a:off x="3275856" y="3760355"/>
            <a:ext cx="663910" cy="53067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88112" y="3839859"/>
            <a:ext cx="1913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i="1" dirty="0" smtClean="0">
                <a:solidFill>
                  <a:srgbClr val="FF0000"/>
                </a:solidFill>
              </a:rPr>
              <a:t>Rendu final</a:t>
            </a:r>
            <a:endParaRPr lang="fr-FR" sz="1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465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Autres macros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848227" cy="4105275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/>
              <a:t>Sondages :</a:t>
            </a:r>
            <a:r>
              <a:rPr lang="fr-FR" sz="1600" dirty="0"/>
              <a:t> permet de soumettre une idée au vote</a:t>
            </a:r>
          </a:p>
          <a:p>
            <a:r>
              <a:rPr lang="fr-FR" sz="1400" i="1" dirty="0">
                <a:solidFill>
                  <a:schemeClr val="bg1">
                    <a:lumMod val="50000"/>
                  </a:schemeClr>
                </a:solidFill>
              </a:rPr>
              <a:t>Exemple : quelle est la macro la plus utile ?</a:t>
            </a:r>
          </a:p>
          <a:p>
            <a:endParaRPr lang="fr-FR" sz="16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 err="1"/>
              <a:t>Childtabs</a:t>
            </a:r>
            <a:r>
              <a:rPr lang="fr-FR" sz="1600" b="1" u="sng" dirty="0"/>
              <a:t> / </a:t>
            </a:r>
            <a:r>
              <a:rPr lang="fr-FR" sz="1600" b="1" u="sng" dirty="0" err="1"/>
              <a:t>navitabs</a:t>
            </a:r>
            <a:r>
              <a:rPr lang="fr-FR" sz="1600" b="1" u="sng" dirty="0"/>
              <a:t> :</a:t>
            </a:r>
            <a:r>
              <a:rPr lang="fr-FR" sz="1600" b="1" dirty="0"/>
              <a:t> </a:t>
            </a:r>
            <a:r>
              <a:rPr lang="fr-FR" sz="1600" dirty="0"/>
              <a:t>affichage des enfants d’une page sous forme d’onglets</a:t>
            </a:r>
          </a:p>
          <a:p>
            <a:pPr marL="641350" lvl="1" indent="-285750"/>
            <a:r>
              <a:rPr lang="fr-FR" sz="1400" dirty="0" err="1"/>
              <a:t>Childtabs</a:t>
            </a:r>
            <a:r>
              <a:rPr lang="fr-FR" sz="1400" dirty="0"/>
              <a:t> = affiche le contenu de la page sous l’onglet</a:t>
            </a:r>
          </a:p>
          <a:p>
            <a:pPr marL="641350" lvl="1" indent="-285750"/>
            <a:r>
              <a:rPr lang="fr-FR" sz="1400" dirty="0" err="1"/>
              <a:t>Navitabs</a:t>
            </a:r>
            <a:r>
              <a:rPr lang="fr-FR" sz="1400" dirty="0"/>
              <a:t> = l’onglet est uniquement un lien</a:t>
            </a:r>
          </a:p>
          <a:p>
            <a:r>
              <a:rPr lang="fr-FR" sz="1400" i="1" dirty="0">
                <a:solidFill>
                  <a:schemeClr val="bg1">
                    <a:lumMod val="50000"/>
                  </a:schemeClr>
                </a:solidFill>
              </a:rPr>
              <a:t>Exemple : page ‘Accueil MARKETING’ – espace MARKETING</a:t>
            </a:r>
          </a:p>
          <a:p>
            <a:endParaRPr lang="fr-FR" sz="14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 err="1" smtClean="0"/>
              <a:t>Localtab</a:t>
            </a:r>
            <a:r>
              <a:rPr lang="fr-FR" sz="1600" b="1" u="sng" dirty="0" smtClean="0"/>
              <a:t> / </a:t>
            </a:r>
            <a:r>
              <a:rPr lang="fr-FR" sz="1600" b="1" u="sng" dirty="0" err="1" smtClean="0"/>
              <a:t>localtab</a:t>
            </a:r>
            <a:r>
              <a:rPr lang="fr-FR" sz="1600" b="1" u="sng" dirty="0" smtClean="0"/>
              <a:t> group :</a:t>
            </a:r>
            <a:r>
              <a:rPr lang="fr-FR" sz="1600" dirty="0" smtClean="0"/>
              <a:t> ajout d’onglets dans la page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/>
              <a:t>Créer à partir d’un modèle :</a:t>
            </a:r>
            <a:r>
              <a:rPr lang="fr-FR" sz="1600" dirty="0"/>
              <a:t> ajoute un bouton permettant de créer du contenu à partir de n'importe quel modèle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1600" b="1" u="sng" dirty="0"/>
              <a:t>La liste dynamique :</a:t>
            </a:r>
            <a:r>
              <a:rPr lang="fr-FR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sz="16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  <a:p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741" y="1431535"/>
            <a:ext cx="2337764" cy="111402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ag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4340" y="3817324"/>
            <a:ext cx="6671142" cy="30285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Imag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4988164"/>
            <a:ext cx="2105319" cy="304843"/>
          </a:xfrm>
          <a:prstGeom prst="rect">
            <a:avLst/>
          </a:prstGeom>
        </p:spPr>
      </p:pic>
      <p:grpSp>
        <p:nvGrpSpPr>
          <p:cNvPr id="12" name="Groupe 11"/>
          <p:cNvGrpSpPr/>
          <p:nvPr/>
        </p:nvGrpSpPr>
        <p:grpSpPr>
          <a:xfrm>
            <a:off x="271787" y="5517232"/>
            <a:ext cx="8476677" cy="1152128"/>
            <a:chOff x="271787" y="5291700"/>
            <a:chExt cx="8711406" cy="1377660"/>
          </a:xfrm>
        </p:grpSpPr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71787" y="5616139"/>
              <a:ext cx="3769783" cy="857842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131840" y="5291700"/>
              <a:ext cx="5851353" cy="1377660"/>
            </a:xfrm>
            <a:prstGeom prst="rect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</p:pic>
        <p:cxnSp>
          <p:nvCxnSpPr>
            <p:cNvPr id="11" name="Connecteur droit avec flèche 10"/>
            <p:cNvCxnSpPr/>
            <p:nvPr/>
          </p:nvCxnSpPr>
          <p:spPr>
            <a:xfrm flipV="1">
              <a:off x="1116013" y="5628474"/>
              <a:ext cx="2015827" cy="125427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2209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>
          <a:xfrm>
            <a:off x="899592" y="1988840"/>
            <a:ext cx="3096344" cy="2016224"/>
          </a:xfrm>
        </p:spPr>
        <p:txBody>
          <a:bodyPr>
            <a:normAutofit/>
          </a:bodyPr>
          <a:lstStyle/>
          <a:p>
            <a:r>
              <a:rPr lang="fr-FR" sz="3000" dirty="0" smtClean="0"/>
              <a:t>Autres</a:t>
            </a:r>
            <a:br>
              <a:rPr lang="fr-FR" sz="3000" dirty="0" smtClean="0"/>
            </a:br>
            <a:r>
              <a:rPr lang="fr-FR" sz="3000" dirty="0" smtClean="0"/>
              <a:t>Fonctionnalités</a:t>
            </a:r>
            <a:endParaRPr lang="fr-FR" sz="3000" dirty="0"/>
          </a:p>
        </p:txBody>
      </p:sp>
    </p:spTree>
    <p:extLst>
      <p:ext uri="{BB962C8B-B14F-4D97-AF65-F5344CB8AC3E}">
        <p14:creationId xmlns:p14="http://schemas.microsoft.com/office/powerpoint/2010/main" val="2923402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44</a:t>
            </a:fld>
            <a:endParaRPr lang="fr-FR"/>
          </a:p>
        </p:txBody>
      </p:sp>
      <p:sp>
        <p:nvSpPr>
          <p:cNvPr id="7" name="Espace réservé du texte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Les droits d’accès</a:t>
            </a:r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698500" lvl="1" indent="-342900">
              <a:buFont typeface="+mj-lt"/>
              <a:buAutoNum type="arabicPeriod"/>
            </a:pPr>
            <a:r>
              <a:rPr lang="fr-FR" dirty="0"/>
              <a:t>Droits définis pour l’espace</a:t>
            </a:r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endParaRPr lang="fr-FR" dirty="0"/>
          </a:p>
          <a:p>
            <a:pPr marL="698500" lvl="1" indent="-342900">
              <a:buFont typeface="+mj-lt"/>
              <a:buAutoNum type="arabicPeriod"/>
            </a:pPr>
            <a:r>
              <a:rPr lang="fr-FR" dirty="0"/>
              <a:t>Restrictions définies sur une page (les restrictions s’appliquent aux sous-pages)</a:t>
            </a:r>
          </a:p>
          <a:p>
            <a:endParaRPr lang="fr-FR" dirty="0"/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806" y="2390880"/>
            <a:ext cx="2010056" cy="1495634"/>
          </a:xfrm>
          <a:prstGeom prst="rect">
            <a:avLst/>
          </a:prstGeom>
        </p:spPr>
      </p:pic>
      <p:cxnSp>
        <p:nvCxnSpPr>
          <p:cNvPr id="15" name="Connecteur droit avec flèche 14"/>
          <p:cNvCxnSpPr/>
          <p:nvPr/>
        </p:nvCxnSpPr>
        <p:spPr>
          <a:xfrm flipV="1">
            <a:off x="2562862" y="3326984"/>
            <a:ext cx="1277864" cy="430115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Imag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0726" y="1526784"/>
            <a:ext cx="5075352" cy="263246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17" name="Rectangle 16"/>
          <p:cNvSpPr/>
          <p:nvPr/>
        </p:nvSpPr>
        <p:spPr>
          <a:xfrm>
            <a:off x="3840726" y="2750920"/>
            <a:ext cx="528504" cy="17391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grpSp>
        <p:nvGrpSpPr>
          <p:cNvPr id="19" name="Groupe 18"/>
          <p:cNvGrpSpPr/>
          <p:nvPr/>
        </p:nvGrpSpPr>
        <p:grpSpPr>
          <a:xfrm>
            <a:off x="391062" y="4941168"/>
            <a:ext cx="2956802" cy="1595814"/>
            <a:chOff x="391062" y="4941168"/>
            <a:chExt cx="2956802" cy="1595814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4"/>
            <a:srcRect t="-66" r="25674" b="1"/>
            <a:stretch/>
          </p:blipFill>
          <p:spPr>
            <a:xfrm>
              <a:off x="391062" y="4941168"/>
              <a:ext cx="2956802" cy="159581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" name="Rectangle 17"/>
            <p:cNvSpPr/>
            <p:nvPr/>
          </p:nvSpPr>
          <p:spPr>
            <a:xfrm>
              <a:off x="612864" y="5476919"/>
              <a:ext cx="1006808" cy="544469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</p:grp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5"/>
          <a:srcRect t="-1317" r="36370" b="10580"/>
          <a:stretch/>
        </p:blipFill>
        <p:spPr>
          <a:xfrm>
            <a:off x="3602034" y="4941168"/>
            <a:ext cx="2579693" cy="16000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Imag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34130" y="4925262"/>
            <a:ext cx="2543530" cy="106694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192780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45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restrictions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723072"/>
            <a:ext cx="6720714" cy="430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380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46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Les étiquettes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395536" y="1916113"/>
            <a:ext cx="8208911" cy="4105275"/>
          </a:xfrm>
        </p:spPr>
        <p:txBody>
          <a:bodyPr>
            <a:normAutofit/>
          </a:bodyPr>
          <a:lstStyle/>
          <a:p>
            <a:r>
              <a:rPr lang="fr-FR" dirty="0"/>
              <a:t>Elles permettent de </a:t>
            </a:r>
            <a:r>
              <a:rPr lang="fr-FR" dirty="0" smtClean="0"/>
              <a:t>cataloguer l’information</a:t>
            </a: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  <a:p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2"/>
          <a:srcRect t="66937"/>
          <a:stretch/>
        </p:blipFill>
        <p:spPr>
          <a:xfrm>
            <a:off x="267725" y="2564904"/>
            <a:ext cx="8855280" cy="136825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Ellipse 7"/>
          <p:cNvSpPr/>
          <p:nvPr/>
        </p:nvSpPr>
        <p:spPr>
          <a:xfrm>
            <a:off x="7322805" y="2846076"/>
            <a:ext cx="180020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4066" y="4266554"/>
            <a:ext cx="5191850" cy="2200582"/>
          </a:xfrm>
          <a:prstGeom prst="rect">
            <a:avLst/>
          </a:prstGeom>
        </p:spPr>
      </p:pic>
      <p:cxnSp>
        <p:nvCxnSpPr>
          <p:cNvPr id="10" name="Connecteur droit avec flèche 9"/>
          <p:cNvCxnSpPr/>
          <p:nvPr/>
        </p:nvCxnSpPr>
        <p:spPr>
          <a:xfrm flipH="1">
            <a:off x="4695366" y="3422140"/>
            <a:ext cx="3527539" cy="84441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3492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Macros associées aux étiquettes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pPr marL="641350" lvl="1" indent="-285750"/>
            <a:r>
              <a:rPr lang="fr-FR" b="1" u="sng" dirty="0" smtClean="0"/>
              <a:t>Liste </a:t>
            </a:r>
            <a:r>
              <a:rPr lang="fr-FR" b="1" u="sng" dirty="0"/>
              <a:t>d’étiquettes </a:t>
            </a:r>
            <a:r>
              <a:rPr lang="fr-FR" dirty="0"/>
              <a:t>: affiche la liste des étiquettes référencées dans un ou plusieurs espaces</a:t>
            </a:r>
          </a:p>
          <a:p>
            <a:pPr marL="641350" lvl="1" indent="-285750"/>
            <a:r>
              <a:rPr lang="fr-FR" b="1" u="sng" dirty="0"/>
              <a:t>Étiquettes récentes </a:t>
            </a:r>
            <a:r>
              <a:rPr lang="fr-FR" dirty="0"/>
              <a:t>: répertorie les étiquettes les plus récemment utilisées dans tous le site ou dans l'espace courant.</a:t>
            </a:r>
          </a:p>
          <a:p>
            <a:pPr marL="641350" lvl="1" indent="-285750"/>
            <a:r>
              <a:rPr lang="fr-FR" b="1" u="sng" dirty="0"/>
              <a:t>Étiquettes associées </a:t>
            </a:r>
            <a:r>
              <a:rPr lang="fr-FR" dirty="0"/>
              <a:t>: répertorie les étiquettes utilisées dans d’autres pages possédant des étiquettes en commun avec la page actuelle</a:t>
            </a:r>
          </a:p>
          <a:p>
            <a:pPr marL="641350" lvl="1" indent="-285750"/>
            <a:r>
              <a:rPr lang="fr-FR" b="1" u="sng" dirty="0"/>
              <a:t>Étiquettes populaires </a:t>
            </a:r>
            <a:r>
              <a:rPr lang="fr-FR" dirty="0"/>
              <a:t>: génère une liste ou un nuage de tag des étiquettes les plus populaires.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944" y="4005064"/>
            <a:ext cx="4177704" cy="258287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8168" y="4293096"/>
            <a:ext cx="2328094" cy="2146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37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48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tâches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FR" dirty="0" smtClean="0"/>
              <a:t>Pour ajouter des tâches, entrer en édition dans une page : 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92" y="2383018"/>
            <a:ext cx="6978591" cy="21304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Ellipse 5"/>
          <p:cNvSpPr/>
          <p:nvPr/>
        </p:nvSpPr>
        <p:spPr>
          <a:xfrm>
            <a:off x="4067944" y="2996952"/>
            <a:ext cx="442228" cy="42445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avec flèche 6"/>
          <p:cNvCxnSpPr>
            <a:stCxn id="6" idx="4"/>
          </p:cNvCxnSpPr>
          <p:nvPr/>
        </p:nvCxnSpPr>
        <p:spPr>
          <a:xfrm flipH="1">
            <a:off x="1619672" y="3421404"/>
            <a:ext cx="2669386" cy="6139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/>
          <a:srcRect t="11982"/>
          <a:stretch/>
        </p:blipFill>
        <p:spPr>
          <a:xfrm>
            <a:off x="1331640" y="4420459"/>
            <a:ext cx="6850958" cy="226285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9813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>
          <a:xfrm>
            <a:off x="6691798" y="6367214"/>
            <a:ext cx="2133600" cy="365125"/>
          </a:xfrm>
        </p:spPr>
        <p:txBody>
          <a:bodyPr/>
          <a:lstStyle/>
          <a:p>
            <a:fld id="{4F81D135-329C-4302-B372-ECB4C1DD15C4}" type="slidenum">
              <a:rPr lang="fr-FR" smtClean="0"/>
              <a:t>49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Visualiser le rapport de tâches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83" y="1869154"/>
            <a:ext cx="8611519" cy="396115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7411028" y="2791792"/>
            <a:ext cx="571170" cy="5419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/>
          <p:nvPr/>
        </p:nvSpPr>
        <p:spPr>
          <a:xfrm>
            <a:off x="8001568" y="5493213"/>
            <a:ext cx="891934" cy="38405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95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Grands Principes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4294967295"/>
          </p:nvPr>
        </p:nvSpPr>
        <p:spPr>
          <a:xfrm>
            <a:off x="431800" y="1270000"/>
            <a:ext cx="8712200" cy="4465638"/>
          </a:xfrm>
        </p:spPr>
        <p:txBody>
          <a:bodyPr/>
          <a:lstStyle/>
          <a:p>
            <a:r>
              <a:rPr lang="fr-FR" sz="1800" dirty="0" smtClean="0"/>
              <a:t>Confluence permet de </a:t>
            </a:r>
            <a:r>
              <a:rPr lang="fr-FR" sz="1800" u="sng" dirty="0" smtClean="0"/>
              <a:t>partager</a:t>
            </a:r>
            <a:r>
              <a:rPr lang="fr-FR" sz="1800" dirty="0" smtClean="0"/>
              <a:t> de l'information regroupée dans des </a:t>
            </a:r>
            <a:r>
              <a:rPr lang="fr-FR" sz="1800" b="1" u="sng" dirty="0" smtClean="0">
                <a:solidFill>
                  <a:srgbClr val="9EBF35"/>
                </a:solidFill>
              </a:rPr>
              <a:t>espaces</a:t>
            </a:r>
            <a:r>
              <a:rPr lang="fr-FR" sz="1800" dirty="0" smtClean="0">
                <a:solidFill>
                  <a:srgbClr val="9EBF35"/>
                </a:solidFill>
              </a:rPr>
              <a:t> </a:t>
            </a:r>
            <a:r>
              <a:rPr lang="fr-FR" sz="1800" dirty="0" smtClean="0"/>
              <a:t>(équivalent aux dossiers </a:t>
            </a:r>
            <a:r>
              <a:rPr lang="fr-FR" sz="1800" dirty="0" err="1" smtClean="0"/>
              <a:t>windows</a:t>
            </a:r>
            <a:r>
              <a:rPr lang="fr-FR" sz="1800" dirty="0" smtClean="0"/>
              <a:t>)</a:t>
            </a:r>
          </a:p>
          <a:p>
            <a:endParaRPr lang="fr-FR" sz="1800" dirty="0" smtClean="0"/>
          </a:p>
          <a:p>
            <a:r>
              <a:rPr lang="fr-FR" sz="1800" dirty="0" smtClean="0"/>
              <a:t>A l’intérieur de ces espaces, l’information se présente sous forme de </a:t>
            </a:r>
            <a:r>
              <a:rPr lang="fr-FR" sz="1800" b="1" u="sng" dirty="0" smtClean="0">
                <a:solidFill>
                  <a:srgbClr val="9EBF35"/>
                </a:solidFill>
              </a:rPr>
              <a:t>pages</a:t>
            </a:r>
            <a:r>
              <a:rPr lang="fr-FR" sz="1800" dirty="0" smtClean="0"/>
              <a:t>, de </a:t>
            </a:r>
            <a:r>
              <a:rPr lang="fr-FR" sz="1800" b="1" u="sng" dirty="0" smtClean="0">
                <a:solidFill>
                  <a:srgbClr val="9EBF35"/>
                </a:solidFill>
              </a:rPr>
              <a:t>billets de blog (ou nouvelles)</a:t>
            </a:r>
            <a:r>
              <a:rPr lang="fr-FR" sz="1800" dirty="0" smtClean="0"/>
              <a:t>, de </a:t>
            </a:r>
            <a:r>
              <a:rPr lang="fr-FR" sz="1800" b="1" u="sng" dirty="0" smtClean="0">
                <a:solidFill>
                  <a:srgbClr val="9EBF35"/>
                </a:solidFill>
              </a:rPr>
              <a:t>commentaires</a:t>
            </a:r>
            <a:r>
              <a:rPr lang="fr-FR" sz="1800" dirty="0" smtClean="0">
                <a:solidFill>
                  <a:srgbClr val="9EBF35"/>
                </a:solidFill>
              </a:rPr>
              <a:t> </a:t>
            </a:r>
            <a:r>
              <a:rPr lang="fr-FR" sz="1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ou de </a:t>
            </a:r>
            <a:r>
              <a:rPr lang="fr-FR" sz="1800" b="1" u="sng" dirty="0" smtClean="0">
                <a:solidFill>
                  <a:srgbClr val="9EBF35"/>
                </a:solidFill>
              </a:rPr>
              <a:t>pièces</a:t>
            </a:r>
            <a:r>
              <a:rPr lang="fr-FR" sz="1800" u="sng" dirty="0" smtClean="0">
                <a:solidFill>
                  <a:srgbClr val="9EBF35"/>
                </a:solidFill>
              </a:rPr>
              <a:t> </a:t>
            </a:r>
            <a:r>
              <a:rPr lang="fr-FR" sz="1800" b="1" u="sng" dirty="0" smtClean="0">
                <a:solidFill>
                  <a:srgbClr val="9EBF35"/>
                </a:solidFill>
              </a:rPr>
              <a:t>jointes</a:t>
            </a:r>
          </a:p>
          <a:p>
            <a:pPr lvl="1"/>
            <a:r>
              <a:rPr lang="fr-FR" dirty="0" smtClean="0"/>
              <a:t>Les </a:t>
            </a:r>
            <a:r>
              <a:rPr lang="fr-FR" b="1" u="sng" dirty="0" smtClean="0">
                <a:solidFill>
                  <a:srgbClr val="9EBF35"/>
                </a:solidFill>
              </a:rPr>
              <a:t>pages</a:t>
            </a:r>
            <a:r>
              <a:rPr lang="fr-FR" dirty="0" smtClean="0">
                <a:solidFill>
                  <a:srgbClr val="9EBF35"/>
                </a:solidFill>
              </a:rPr>
              <a:t> </a:t>
            </a:r>
            <a:r>
              <a:rPr lang="fr-FR" dirty="0" smtClean="0"/>
              <a:t>sont organisées en arborescence, </a:t>
            </a:r>
            <a:r>
              <a:rPr lang="fr-FR" b="1" dirty="0" smtClean="0">
                <a:solidFill>
                  <a:srgbClr val="FF0000"/>
                </a:solidFill>
              </a:rPr>
              <a:t>un page est à la fois un fichier et un répertoire</a:t>
            </a:r>
          </a:p>
          <a:p>
            <a:pPr lvl="1"/>
            <a:r>
              <a:rPr lang="fr-FR" dirty="0" smtClean="0"/>
              <a:t>Les </a:t>
            </a:r>
            <a:r>
              <a:rPr lang="fr-FR" b="1" u="sng" dirty="0" smtClean="0">
                <a:solidFill>
                  <a:srgbClr val="9EBF35"/>
                </a:solidFill>
              </a:rPr>
              <a:t>commentaires</a:t>
            </a:r>
            <a:r>
              <a:rPr lang="fr-FR" dirty="0" smtClean="0">
                <a:solidFill>
                  <a:srgbClr val="9EBF35"/>
                </a:solidFill>
              </a:rPr>
              <a:t> </a:t>
            </a:r>
            <a:r>
              <a:rPr lang="fr-FR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et les </a:t>
            </a:r>
            <a:r>
              <a:rPr lang="fr-FR" b="1" u="sng" dirty="0" smtClean="0">
                <a:solidFill>
                  <a:srgbClr val="9EBF35"/>
                </a:solidFill>
              </a:rPr>
              <a:t>pièces</a:t>
            </a:r>
            <a:r>
              <a:rPr lang="fr-FR" u="sng" dirty="0" smtClean="0">
                <a:solidFill>
                  <a:srgbClr val="9EBF35"/>
                </a:solidFill>
              </a:rPr>
              <a:t> </a:t>
            </a:r>
            <a:r>
              <a:rPr lang="fr-FR" b="1" u="sng" dirty="0" smtClean="0">
                <a:solidFill>
                  <a:srgbClr val="9EBF35"/>
                </a:solidFill>
              </a:rPr>
              <a:t>jointes</a:t>
            </a:r>
            <a:r>
              <a:rPr lang="fr-FR" b="1" dirty="0" smtClean="0">
                <a:solidFill>
                  <a:srgbClr val="9EBF35"/>
                </a:solidFill>
              </a:rPr>
              <a:t> </a:t>
            </a:r>
            <a:r>
              <a:rPr lang="fr-FR" dirty="0" smtClean="0"/>
              <a:t>sont attachés aux pages qu’ils concernent</a:t>
            </a:r>
          </a:p>
          <a:p>
            <a:pPr lvl="1"/>
            <a:r>
              <a:rPr lang="fr-FR" dirty="0" smtClean="0"/>
              <a:t>Les </a:t>
            </a:r>
            <a:r>
              <a:rPr lang="fr-FR" b="1" u="sng" dirty="0" smtClean="0">
                <a:solidFill>
                  <a:srgbClr val="9EBF35"/>
                </a:solidFill>
              </a:rPr>
              <a:t>nouvelles</a:t>
            </a:r>
            <a:r>
              <a:rPr lang="fr-FR" dirty="0" smtClean="0">
                <a:solidFill>
                  <a:srgbClr val="9EBF35"/>
                </a:solidFill>
              </a:rPr>
              <a:t> </a:t>
            </a:r>
            <a:r>
              <a:rPr lang="fr-FR" dirty="0" smtClean="0"/>
              <a:t>sont rattachées directement aux espaces et répertoriées par date</a:t>
            </a:r>
          </a:p>
          <a:p>
            <a:endParaRPr lang="fr-FR" sz="1800" dirty="0" smtClean="0"/>
          </a:p>
          <a:p>
            <a:r>
              <a:rPr lang="fr-FR" dirty="0" smtClean="0"/>
              <a:t>Pour accéder aux nouvelles d’un espace </a:t>
            </a:r>
          </a:p>
          <a:p>
            <a:endParaRPr lang="fr-FR" sz="1800" dirty="0" smtClean="0"/>
          </a:p>
          <a:p>
            <a:r>
              <a:rPr lang="fr-FR" sz="1800" dirty="0" smtClean="0"/>
              <a:t>Pour rédiger le contenu d'une page, cliquer sur le bouton</a:t>
            </a:r>
            <a:endParaRPr lang="fr-FR" sz="1800" b="1" u="sng" dirty="0" smtClean="0">
              <a:solidFill>
                <a:srgbClr val="92D050"/>
              </a:solidFill>
            </a:endParaRPr>
          </a:p>
          <a:p>
            <a:endParaRPr lang="fr-FR" sz="1800" dirty="0" smtClean="0"/>
          </a:p>
          <a:p>
            <a:r>
              <a:rPr lang="fr-FR" sz="1800" dirty="0" smtClean="0"/>
              <a:t>Pour signifier à un rédacteur que son contenu vous a été utile, dites-le lui !</a:t>
            </a:r>
          </a:p>
          <a:p>
            <a:endParaRPr lang="fr-FR" dirty="0" smtClean="0"/>
          </a:p>
          <a:p>
            <a:endParaRPr lang="fr-FR" b="1" u="sng" dirty="0" smtClean="0">
              <a:solidFill>
                <a:srgbClr val="92D050"/>
              </a:solidFill>
            </a:endParaRPr>
          </a:p>
          <a:p>
            <a:endParaRPr lang="fr-FR" dirty="0"/>
          </a:p>
        </p:txBody>
      </p:sp>
      <p:pic>
        <p:nvPicPr>
          <p:cNvPr id="40" name="Imag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59761" y="4906929"/>
            <a:ext cx="781050" cy="295275"/>
          </a:xfrm>
          <a:prstGeom prst="rect">
            <a:avLst/>
          </a:prstGeom>
          <a:ln w="28575">
            <a:solidFill>
              <a:srgbClr val="9EBF34"/>
            </a:solidFill>
          </a:ln>
        </p:spPr>
      </p:pic>
      <p:sp>
        <p:nvSpPr>
          <p:cNvPr id="6" name="ZoneTexte 5"/>
          <p:cNvSpPr txBox="1"/>
          <p:nvPr/>
        </p:nvSpPr>
        <p:spPr>
          <a:xfrm>
            <a:off x="5892851" y="5989870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Commentaire</a:t>
            </a:r>
            <a:endParaRPr lang="fr-FR" dirty="0">
              <a:solidFill>
                <a:srgbClr val="FF0000"/>
              </a:solidFill>
            </a:endParaRPr>
          </a:p>
        </p:txBody>
      </p:sp>
      <p:grpSp>
        <p:nvGrpSpPr>
          <p:cNvPr id="13" name="Groupe 12"/>
          <p:cNvGrpSpPr/>
          <p:nvPr/>
        </p:nvGrpSpPr>
        <p:grpSpPr>
          <a:xfrm>
            <a:off x="2207386" y="5614868"/>
            <a:ext cx="3732766" cy="959893"/>
            <a:chOff x="2207386" y="5614868"/>
            <a:chExt cx="3732766" cy="959893"/>
          </a:xfrm>
        </p:grpSpPr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479965" y="5733256"/>
              <a:ext cx="1956131" cy="841505"/>
            </a:xfrm>
            <a:prstGeom prst="rect">
              <a:avLst/>
            </a:prstGeom>
            <a:ln w="28575">
              <a:solidFill>
                <a:srgbClr val="9EBF34"/>
              </a:solidFill>
            </a:ln>
          </p:spPr>
        </p:pic>
        <p:cxnSp>
          <p:nvCxnSpPr>
            <p:cNvPr id="5" name="Connecteur droit avec flèche 4"/>
            <p:cNvCxnSpPr/>
            <p:nvPr/>
          </p:nvCxnSpPr>
          <p:spPr>
            <a:xfrm flipH="1">
              <a:off x="4992133" y="6198884"/>
              <a:ext cx="948019" cy="378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avec flèche 9"/>
            <p:cNvCxnSpPr/>
            <p:nvPr/>
          </p:nvCxnSpPr>
          <p:spPr>
            <a:xfrm>
              <a:off x="2771800" y="5799534"/>
              <a:ext cx="739678" cy="14996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ZoneTexte 11"/>
            <p:cNvSpPr txBox="1"/>
            <p:nvPr/>
          </p:nvSpPr>
          <p:spPr>
            <a:xfrm>
              <a:off x="2207386" y="5614868"/>
              <a:ext cx="58413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 err="1" smtClean="0">
                  <a:solidFill>
                    <a:srgbClr val="FF0000"/>
                  </a:solidFill>
                </a:rPr>
                <a:t>Like</a:t>
              </a:r>
              <a:endParaRPr lang="fr-FR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Imag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55976" y="3775434"/>
            <a:ext cx="4104457" cy="859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5594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50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Suivre l’activité d’un espace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5" name="Groupe 4"/>
          <p:cNvGrpSpPr/>
          <p:nvPr/>
        </p:nvGrpSpPr>
        <p:grpSpPr>
          <a:xfrm>
            <a:off x="179512" y="1268760"/>
            <a:ext cx="8775939" cy="5328592"/>
            <a:chOff x="457200" y="1988840"/>
            <a:chExt cx="8570259" cy="4392488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1988840"/>
              <a:ext cx="8570259" cy="4392488"/>
            </a:xfrm>
            <a:prstGeom prst="rect">
              <a:avLst/>
            </a:prstGeom>
            <a:ln>
              <a:solidFill>
                <a:schemeClr val="accent1"/>
              </a:solidFill>
            </a:ln>
          </p:spPr>
        </p:pic>
        <p:cxnSp>
          <p:nvCxnSpPr>
            <p:cNvPr id="7" name="Connecteur droit avec flèche 6"/>
            <p:cNvCxnSpPr/>
            <p:nvPr/>
          </p:nvCxnSpPr>
          <p:spPr>
            <a:xfrm flipV="1">
              <a:off x="1835696" y="2636912"/>
              <a:ext cx="557784" cy="44671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Rectangle 7"/>
            <p:cNvSpPr/>
            <p:nvPr/>
          </p:nvSpPr>
          <p:spPr>
            <a:xfrm>
              <a:off x="464849" y="3717031"/>
              <a:ext cx="1080120" cy="15410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noFill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1520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Merci !</a:t>
            </a:r>
            <a:br>
              <a:rPr lang="fr-FR" dirty="0" smtClean="0"/>
            </a:br>
            <a:r>
              <a:rPr lang="fr-FR" dirty="0" smtClean="0"/>
              <a:t>Des </a:t>
            </a:r>
            <a:br>
              <a:rPr lang="fr-FR" dirty="0" smtClean="0"/>
            </a:br>
            <a:r>
              <a:rPr lang="fr-FR" dirty="0" smtClean="0"/>
              <a:t>questions ?</a:t>
            </a:r>
            <a:endParaRPr lang="fr-FR" dirty="0"/>
          </a:p>
        </p:txBody>
      </p:sp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123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smtClean="0"/>
              <a:t>Interface et navigation</a:t>
            </a:r>
            <a:endParaRPr lang="fr-FR" dirty="0"/>
          </a:p>
        </p:txBody>
      </p:sp>
      <p:pic>
        <p:nvPicPr>
          <p:cNvPr id="25" name="Image 24"/>
          <p:cNvPicPr>
            <a:picLocks noChangeAspect="1"/>
          </p:cNvPicPr>
          <p:nvPr/>
        </p:nvPicPr>
        <p:blipFill rotWithShape="1">
          <a:blip r:embed="rId2"/>
          <a:srcRect b="10754"/>
          <a:stretch/>
        </p:blipFill>
        <p:spPr>
          <a:xfrm>
            <a:off x="704924" y="1982869"/>
            <a:ext cx="8220694" cy="468649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1987174" y="1996330"/>
            <a:ext cx="564274" cy="2672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6" name="Connecteur droit avec flèche 5"/>
          <p:cNvCxnSpPr>
            <a:stCxn id="7" idx="2"/>
            <a:endCxn id="5" idx="0"/>
          </p:cNvCxnSpPr>
          <p:nvPr/>
        </p:nvCxnSpPr>
        <p:spPr>
          <a:xfrm>
            <a:off x="1337948" y="1670022"/>
            <a:ext cx="931363" cy="32630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/>
          <p:cNvSpPr txBox="1"/>
          <p:nvPr/>
        </p:nvSpPr>
        <p:spPr>
          <a:xfrm>
            <a:off x="644328" y="1259481"/>
            <a:ext cx="1387238" cy="410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Naviguer dans les espaces disponibles</a:t>
            </a:r>
            <a:endParaRPr lang="fr-FR" sz="1100" dirty="0">
              <a:solidFill>
                <a:srgbClr val="FF0000"/>
              </a:solidFill>
            </a:endParaRPr>
          </a:p>
        </p:txBody>
      </p:sp>
      <p:cxnSp>
        <p:nvCxnSpPr>
          <p:cNvPr id="8" name="Connecteur droit avec flèche 7"/>
          <p:cNvCxnSpPr>
            <a:stCxn id="10" idx="0"/>
            <a:endCxn id="9" idx="2"/>
          </p:cNvCxnSpPr>
          <p:nvPr/>
        </p:nvCxnSpPr>
        <p:spPr>
          <a:xfrm flipV="1">
            <a:off x="2926381" y="1768891"/>
            <a:ext cx="6221" cy="222183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/>
          <p:cNvSpPr txBox="1"/>
          <p:nvPr/>
        </p:nvSpPr>
        <p:spPr>
          <a:xfrm>
            <a:off x="2079551" y="1358349"/>
            <a:ext cx="1706100" cy="410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Accéder aux profils </a:t>
            </a:r>
          </a:p>
          <a:p>
            <a:r>
              <a:rPr lang="fr-FR" sz="1100" dirty="0" smtClean="0">
                <a:solidFill>
                  <a:srgbClr val="FF0000"/>
                </a:solidFill>
              </a:rPr>
              <a:t>et espaces des utilisateurs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639915" y="1991074"/>
            <a:ext cx="572931" cy="2777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897106" y="2004294"/>
            <a:ext cx="899209" cy="27685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12" name="Connecteur droit avec flèche 11"/>
          <p:cNvCxnSpPr>
            <a:stCxn id="11" idx="3"/>
          </p:cNvCxnSpPr>
          <p:nvPr/>
        </p:nvCxnSpPr>
        <p:spPr>
          <a:xfrm flipV="1">
            <a:off x="4796315" y="1949988"/>
            <a:ext cx="552672" cy="19273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4417210" y="1656741"/>
            <a:ext cx="1780878" cy="2785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 smtClean="0">
                <a:solidFill>
                  <a:srgbClr val="FF0000"/>
                </a:solidFill>
              </a:rPr>
              <a:t>Ajouter des contenus</a:t>
            </a:r>
            <a:endParaRPr lang="fr-FR" sz="1300" b="1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346931" y="2011027"/>
            <a:ext cx="1100706" cy="27376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566255" y="1118616"/>
            <a:ext cx="1873555" cy="410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Rechercher du contenu dans tous les espaces</a:t>
            </a:r>
            <a:endParaRPr lang="fr-FR" sz="1100" dirty="0">
              <a:solidFill>
                <a:srgbClr val="FF0000"/>
              </a:solidFill>
            </a:endParaRPr>
          </a:p>
        </p:txBody>
      </p:sp>
      <p:cxnSp>
        <p:nvCxnSpPr>
          <p:cNvPr id="16" name="Connecteur droit avec flèche 15"/>
          <p:cNvCxnSpPr>
            <a:stCxn id="14" idx="0"/>
            <a:endCxn id="15" idx="2"/>
          </p:cNvCxnSpPr>
          <p:nvPr/>
        </p:nvCxnSpPr>
        <p:spPr>
          <a:xfrm flipH="1" flipV="1">
            <a:off x="6503033" y="1529157"/>
            <a:ext cx="394252" cy="48186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8536886" y="1995294"/>
            <a:ext cx="388572" cy="28773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18" name="Connecteur droit avec flèche 17"/>
          <p:cNvCxnSpPr>
            <a:stCxn id="17" idx="0"/>
            <a:endCxn id="19" idx="2"/>
          </p:cNvCxnSpPr>
          <p:nvPr/>
        </p:nvCxnSpPr>
        <p:spPr>
          <a:xfrm flipH="1" flipV="1">
            <a:off x="8612270" y="1615235"/>
            <a:ext cx="118902" cy="38005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8080539" y="1043410"/>
            <a:ext cx="1063461" cy="571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>
                <a:solidFill>
                  <a:srgbClr val="FF0000"/>
                </a:solidFill>
              </a:rPr>
              <a:t>Accès au profil de </a:t>
            </a:r>
            <a:r>
              <a:rPr lang="fr-FR" sz="1100" dirty="0" smtClean="0">
                <a:solidFill>
                  <a:srgbClr val="FF0000"/>
                </a:solidFill>
              </a:rPr>
              <a:t>l’utilisateur </a:t>
            </a:r>
            <a:endParaRPr lang="fr-FR" sz="1100" dirty="0">
              <a:solidFill>
                <a:srgbClr val="FF0000"/>
              </a:solidFill>
            </a:endParaRPr>
          </a:p>
          <a:p>
            <a:r>
              <a:rPr lang="fr-FR" sz="1100" dirty="0" smtClean="0">
                <a:solidFill>
                  <a:srgbClr val="FF0000"/>
                </a:solidFill>
              </a:rPr>
              <a:t>connecté 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220945" y="1988699"/>
            <a:ext cx="267029" cy="30189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21" name="Connecteur droit avec flèche 20"/>
          <p:cNvCxnSpPr>
            <a:stCxn id="20" idx="1"/>
            <a:endCxn id="22" idx="2"/>
          </p:cNvCxnSpPr>
          <p:nvPr/>
        </p:nvCxnSpPr>
        <p:spPr>
          <a:xfrm flipH="1" flipV="1">
            <a:off x="7714056" y="1761858"/>
            <a:ext cx="506889" cy="37779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6830131" y="1512601"/>
            <a:ext cx="1767849" cy="249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Tâches et évènements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35" name="Accolade ouvrante 34"/>
          <p:cNvSpPr/>
          <p:nvPr/>
        </p:nvSpPr>
        <p:spPr>
          <a:xfrm>
            <a:off x="619626" y="2922197"/>
            <a:ext cx="159809" cy="1076560"/>
          </a:xfrm>
          <a:prstGeom prst="lef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17037" y="2995232"/>
            <a:ext cx="746363" cy="8504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300" b="1" dirty="0" smtClean="0">
                <a:solidFill>
                  <a:srgbClr val="FF0000"/>
                </a:solidFill>
              </a:rPr>
              <a:t>Les pages de l’espace</a:t>
            </a:r>
            <a:endParaRPr lang="fr-FR" sz="1300" b="1" dirty="0">
              <a:solidFill>
                <a:srgbClr val="FF0000"/>
              </a:solidFill>
            </a:endParaRPr>
          </a:p>
        </p:txBody>
      </p:sp>
      <p:sp>
        <p:nvSpPr>
          <p:cNvPr id="47" name="Accolade fermante 46"/>
          <p:cNvSpPr/>
          <p:nvPr/>
        </p:nvSpPr>
        <p:spPr>
          <a:xfrm flipH="1">
            <a:off x="2622272" y="2574273"/>
            <a:ext cx="356118" cy="3968570"/>
          </a:xfrm>
          <a:prstGeom prst="rightBrac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ZoneTexte 47"/>
          <p:cNvSpPr txBox="1"/>
          <p:nvPr/>
        </p:nvSpPr>
        <p:spPr>
          <a:xfrm>
            <a:off x="1793920" y="4396184"/>
            <a:ext cx="1569999" cy="293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>
                <a:solidFill>
                  <a:srgbClr val="FF0000"/>
                </a:solidFill>
              </a:rPr>
              <a:t>Une page</a:t>
            </a:r>
            <a:endParaRPr lang="fr-FR" sz="1400" b="1" dirty="0">
              <a:solidFill>
                <a:srgbClr val="FF0000"/>
              </a:solidFill>
            </a:endParaRPr>
          </a:p>
        </p:txBody>
      </p:sp>
      <p:cxnSp>
        <p:nvCxnSpPr>
          <p:cNvPr id="50" name="Connecteur en arc 49"/>
          <p:cNvCxnSpPr/>
          <p:nvPr/>
        </p:nvCxnSpPr>
        <p:spPr>
          <a:xfrm>
            <a:off x="1884020" y="3592704"/>
            <a:ext cx="1102817" cy="343040"/>
          </a:xfrm>
          <a:prstGeom prst="curvedConnector3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/>
          <p:cNvSpPr txBox="1"/>
          <p:nvPr/>
        </p:nvSpPr>
        <p:spPr>
          <a:xfrm>
            <a:off x="7600757" y="3039677"/>
            <a:ext cx="1063461" cy="293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Notifier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7" name="ZoneTexte 56"/>
          <p:cNvSpPr txBox="1"/>
          <p:nvPr/>
        </p:nvSpPr>
        <p:spPr>
          <a:xfrm>
            <a:off x="6604647" y="3039677"/>
            <a:ext cx="1063461" cy="293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Etre notifié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11825" y="2518890"/>
            <a:ext cx="1401598" cy="381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Rechercher du contenu dans l’espace courant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3304827" y="2000286"/>
            <a:ext cx="500299" cy="27775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3465671" y="1135695"/>
            <a:ext cx="1977027" cy="410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Accéder aux nouvelles et aux paramètres de l’espace courant</a:t>
            </a:r>
            <a:endParaRPr lang="fr-FR" sz="1100" dirty="0">
              <a:solidFill>
                <a:srgbClr val="FF0000"/>
              </a:solidFill>
            </a:endParaRPr>
          </a:p>
        </p:txBody>
      </p:sp>
      <p:cxnSp>
        <p:nvCxnSpPr>
          <p:cNvPr id="76" name="Connecteur droit avec flèche 75"/>
          <p:cNvCxnSpPr>
            <a:stCxn id="74" idx="2"/>
            <a:endCxn id="73" idx="0"/>
          </p:cNvCxnSpPr>
          <p:nvPr/>
        </p:nvCxnSpPr>
        <p:spPr>
          <a:xfrm flipH="1">
            <a:off x="3554976" y="1546236"/>
            <a:ext cx="899209" cy="45405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Connecteur droit avec flèche 92"/>
          <p:cNvCxnSpPr>
            <a:stCxn id="53" idx="3"/>
          </p:cNvCxnSpPr>
          <p:nvPr/>
        </p:nvCxnSpPr>
        <p:spPr>
          <a:xfrm flipV="1">
            <a:off x="1413423" y="2683702"/>
            <a:ext cx="662181" cy="2579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onnecteur droit avec flèche 103"/>
          <p:cNvCxnSpPr>
            <a:stCxn id="7" idx="2"/>
          </p:cNvCxnSpPr>
          <p:nvPr/>
        </p:nvCxnSpPr>
        <p:spPr>
          <a:xfrm>
            <a:off x="1337948" y="1670022"/>
            <a:ext cx="405169" cy="66773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ZoneTexte 106"/>
          <p:cNvSpPr txBox="1"/>
          <p:nvPr/>
        </p:nvSpPr>
        <p:spPr>
          <a:xfrm>
            <a:off x="86136" y="1604180"/>
            <a:ext cx="1066980" cy="410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 smtClean="0">
                <a:solidFill>
                  <a:srgbClr val="FF0000"/>
                </a:solidFill>
              </a:rPr>
              <a:t>Retour au tableau de bord</a:t>
            </a:r>
            <a:endParaRPr lang="fr-FR" sz="1100" dirty="0">
              <a:solidFill>
                <a:srgbClr val="FF0000"/>
              </a:solidFill>
            </a:endParaRPr>
          </a:p>
        </p:txBody>
      </p:sp>
      <p:sp>
        <p:nvSpPr>
          <p:cNvPr id="108" name="Rectangle 107"/>
          <p:cNvSpPr/>
          <p:nvPr/>
        </p:nvSpPr>
        <p:spPr>
          <a:xfrm>
            <a:off x="712625" y="2297879"/>
            <a:ext cx="381266" cy="1989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109" name="Connecteur droit avec flèche 108"/>
          <p:cNvCxnSpPr>
            <a:stCxn id="107" idx="2"/>
            <a:endCxn id="108" idx="0"/>
          </p:cNvCxnSpPr>
          <p:nvPr/>
        </p:nvCxnSpPr>
        <p:spPr>
          <a:xfrm>
            <a:off x="619626" y="2014721"/>
            <a:ext cx="283632" cy="28315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ZoneTexte 134"/>
          <p:cNvSpPr txBox="1"/>
          <p:nvPr/>
        </p:nvSpPr>
        <p:spPr>
          <a:xfrm>
            <a:off x="3704464" y="2495422"/>
            <a:ext cx="1425491" cy="2932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Modifier la page</a:t>
            </a:r>
            <a:endParaRPr lang="fr-FR" sz="1400" dirty="0">
              <a:solidFill>
                <a:srgbClr val="FF0000"/>
              </a:solidFill>
            </a:endParaRPr>
          </a:p>
        </p:txBody>
      </p:sp>
      <p:pic>
        <p:nvPicPr>
          <p:cNvPr id="27" name="Image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99962" y="2584005"/>
            <a:ext cx="3377907" cy="273449"/>
          </a:xfrm>
          <a:prstGeom prst="rect">
            <a:avLst/>
          </a:prstGeom>
        </p:spPr>
      </p:pic>
      <p:cxnSp>
        <p:nvCxnSpPr>
          <p:cNvPr id="59" name="Connecteur droit avec flèche 58"/>
          <p:cNvCxnSpPr>
            <a:stCxn id="60" idx="1"/>
            <a:endCxn id="135" idx="3"/>
          </p:cNvCxnSpPr>
          <p:nvPr/>
        </p:nvCxnSpPr>
        <p:spPr>
          <a:xfrm flipH="1" flipV="1">
            <a:off x="5129955" y="2642044"/>
            <a:ext cx="370007" cy="706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/>
        </p:nvSpPr>
        <p:spPr>
          <a:xfrm>
            <a:off x="5499962" y="2590365"/>
            <a:ext cx="674687" cy="24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61" name="Connecteur droit avec flèche 60"/>
          <p:cNvCxnSpPr>
            <a:stCxn id="62" idx="2"/>
            <a:endCxn id="57" idx="0"/>
          </p:cNvCxnSpPr>
          <p:nvPr/>
        </p:nvCxnSpPr>
        <p:spPr>
          <a:xfrm flipH="1">
            <a:off x="7136378" y="2846159"/>
            <a:ext cx="269548" cy="1935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/>
        </p:nvSpPr>
        <p:spPr>
          <a:xfrm>
            <a:off x="6999491" y="2601404"/>
            <a:ext cx="812869" cy="24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63" name="Connecteur droit avec flèche 62"/>
          <p:cNvCxnSpPr>
            <a:stCxn id="64" idx="2"/>
            <a:endCxn id="54" idx="0"/>
          </p:cNvCxnSpPr>
          <p:nvPr/>
        </p:nvCxnSpPr>
        <p:spPr>
          <a:xfrm flipH="1">
            <a:off x="8132488" y="2846159"/>
            <a:ext cx="75711" cy="19351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7870855" y="2601404"/>
            <a:ext cx="674687" cy="24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65" name="Connecteur droit avec flèche 64"/>
          <p:cNvCxnSpPr>
            <a:stCxn id="66" idx="2"/>
          </p:cNvCxnSpPr>
          <p:nvPr/>
        </p:nvCxnSpPr>
        <p:spPr>
          <a:xfrm flipH="1">
            <a:off x="6161715" y="2835120"/>
            <a:ext cx="402152" cy="20251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Rectangle 65"/>
          <p:cNvSpPr/>
          <p:nvPr/>
        </p:nvSpPr>
        <p:spPr>
          <a:xfrm>
            <a:off x="6226523" y="2590365"/>
            <a:ext cx="674687" cy="24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sp>
        <p:nvSpPr>
          <p:cNvPr id="67" name="ZoneTexte 66"/>
          <p:cNvSpPr txBox="1"/>
          <p:nvPr/>
        </p:nvSpPr>
        <p:spPr>
          <a:xfrm>
            <a:off x="5292081" y="3049215"/>
            <a:ext cx="1497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Mettre en Favori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8597980" y="2598452"/>
            <a:ext cx="270384" cy="24475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noFill/>
            </a:endParaRPr>
          </a:p>
        </p:txBody>
      </p:sp>
      <p:cxnSp>
        <p:nvCxnSpPr>
          <p:cNvPr id="69" name="Connecteur droit avec flèche 68"/>
          <p:cNvCxnSpPr>
            <a:stCxn id="68" idx="2"/>
            <a:endCxn id="70" idx="0"/>
          </p:cNvCxnSpPr>
          <p:nvPr/>
        </p:nvCxnSpPr>
        <p:spPr>
          <a:xfrm flipH="1">
            <a:off x="8514130" y="2843207"/>
            <a:ext cx="219042" cy="48971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ZoneTexte 69"/>
          <p:cNvSpPr txBox="1"/>
          <p:nvPr/>
        </p:nvSpPr>
        <p:spPr>
          <a:xfrm>
            <a:off x="7816386" y="3332921"/>
            <a:ext cx="1395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Accès aux outils</a:t>
            </a:r>
          </a:p>
        </p:txBody>
      </p:sp>
      <p:pic>
        <p:nvPicPr>
          <p:cNvPr id="23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9421" y="2033167"/>
            <a:ext cx="787573" cy="221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087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1D135-329C-4302-B372-ECB4C1DD15C4}" type="slidenum">
              <a:rPr lang="fr-FR" smtClean="0"/>
              <a:t>7</a:t>
            </a:fld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 smtClean="0"/>
              <a:t>Les notifications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684212" y="1916113"/>
            <a:ext cx="7848227" cy="4105275"/>
          </a:xfrm>
        </p:spPr>
        <p:txBody>
          <a:bodyPr>
            <a:normAutofit/>
          </a:bodyPr>
          <a:lstStyle/>
          <a:p>
            <a:r>
              <a:rPr lang="fr-FR" dirty="0"/>
              <a:t>Surveiller permet d'être notifié par mail de toute modification ayant eu lieu sur une page ou sur un espace</a:t>
            </a:r>
          </a:p>
          <a:p>
            <a:endParaRPr lang="fr-FR" dirty="0"/>
          </a:p>
          <a:p>
            <a:r>
              <a:rPr lang="fr-FR" dirty="0"/>
              <a:t>Par défaut, vous êtes observateur de </a:t>
            </a:r>
            <a:r>
              <a:rPr lang="fr-FR" dirty="0" smtClean="0"/>
              <a:t>tout élément que </a:t>
            </a:r>
            <a:r>
              <a:rPr lang="fr-FR" dirty="0"/>
              <a:t>vous avez </a:t>
            </a:r>
            <a:r>
              <a:rPr lang="fr-FR" dirty="0" smtClean="0"/>
              <a:t>créé </a:t>
            </a:r>
            <a:r>
              <a:rPr lang="fr-FR" dirty="0"/>
              <a:t>ou </a:t>
            </a:r>
            <a:r>
              <a:rPr lang="fr-FR" dirty="0" smtClean="0"/>
              <a:t>modifié.</a:t>
            </a:r>
            <a:endParaRPr lang="fr-FR" dirty="0"/>
          </a:p>
          <a:p>
            <a:endParaRPr lang="fr-FR" dirty="0"/>
          </a:p>
          <a:p>
            <a:r>
              <a:rPr lang="fr-FR" dirty="0"/>
              <a:t>L'observation d'une page ne s'étend pas à ses sous-pages (présentes et futures).</a:t>
            </a:r>
          </a:p>
          <a:p>
            <a:endParaRPr lang="fr-FR" dirty="0"/>
          </a:p>
          <a:p>
            <a:r>
              <a:rPr lang="fr-FR" dirty="0"/>
              <a:t>Vous avez la possibilité de ne pas notifier les observateurs d'une page lorsque vous la modifiez :</a:t>
            </a:r>
          </a:p>
          <a:p>
            <a:endParaRPr lang="fr-FR" dirty="0"/>
          </a:p>
          <a:p>
            <a:pPr marL="641350" lvl="1" indent="-285750"/>
            <a:r>
              <a:rPr lang="fr-FR" dirty="0"/>
              <a:t>bouton 'Enregistrer' pour valider les modifications </a:t>
            </a:r>
            <a:r>
              <a:rPr lang="fr-FR" b="1" u="sng" dirty="0"/>
              <a:t>sans notification</a:t>
            </a:r>
          </a:p>
          <a:p>
            <a:pPr marL="641350" lvl="1" indent="-285750"/>
            <a:r>
              <a:rPr lang="fr-FR" dirty="0"/>
              <a:t>bouton ‘Save &amp; </a:t>
            </a:r>
            <a:r>
              <a:rPr lang="fr-FR" dirty="0" err="1"/>
              <a:t>Notify</a:t>
            </a:r>
            <a:r>
              <a:rPr lang="fr-FR" dirty="0"/>
              <a:t>’ pour notifier les observateurs</a:t>
            </a:r>
          </a:p>
          <a:p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68579" y="2276872"/>
            <a:ext cx="819264" cy="257211"/>
          </a:xfrm>
          <a:prstGeom prst="rect">
            <a:avLst/>
          </a:prstGeom>
          <a:ln w="28575">
            <a:solidFill>
              <a:schemeClr val="accent1"/>
            </a:solidFill>
          </a:ln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5313" y="4581128"/>
            <a:ext cx="3086531" cy="4191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366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6408712" cy="566738"/>
          </a:xfrm>
        </p:spPr>
        <p:txBody>
          <a:bodyPr>
            <a:normAutofit/>
          </a:bodyPr>
          <a:lstStyle/>
          <a:p>
            <a:r>
              <a:rPr lang="fr-FR" dirty="0" smtClean="0"/>
              <a:t>Organisation </a:t>
            </a:r>
            <a:r>
              <a:rPr lang="fr-FR" dirty="0" smtClean="0"/>
              <a:t>d’un </a:t>
            </a:r>
            <a:r>
              <a:rPr lang="fr-FR" dirty="0" smtClean="0"/>
              <a:t>espace</a:t>
            </a:r>
            <a:endParaRPr lang="fr-FR" dirty="0"/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2"/>
          <a:srcRect r="43571"/>
          <a:stretch/>
        </p:blipFill>
        <p:spPr>
          <a:xfrm>
            <a:off x="2350509" y="1700808"/>
            <a:ext cx="4942664" cy="49570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" name="Connecteur droit avec flèche 5"/>
          <p:cNvCxnSpPr/>
          <p:nvPr/>
        </p:nvCxnSpPr>
        <p:spPr>
          <a:xfrm flipV="1">
            <a:off x="4340845" y="2046167"/>
            <a:ext cx="629136" cy="316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Accolade ouvrante 7"/>
          <p:cNvSpPr/>
          <p:nvPr/>
        </p:nvSpPr>
        <p:spPr>
          <a:xfrm flipH="1">
            <a:off x="5564981" y="3169704"/>
            <a:ext cx="341576" cy="334412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6069037" y="4426265"/>
            <a:ext cx="955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Les pages de l’espace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2494525" y="3245979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71600" y="3092381"/>
            <a:ext cx="125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Page d’accueil de l’espace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3216892" y="5149250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17" name="Connecteur droit avec flèche 16"/>
          <p:cNvCxnSpPr>
            <a:stCxn id="18" idx="3"/>
            <a:endCxn id="16" idx="2"/>
          </p:cNvCxnSpPr>
          <p:nvPr/>
        </p:nvCxnSpPr>
        <p:spPr>
          <a:xfrm>
            <a:off x="2437092" y="5257262"/>
            <a:ext cx="7798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/>
          <p:cNvSpPr txBox="1"/>
          <p:nvPr/>
        </p:nvSpPr>
        <p:spPr>
          <a:xfrm>
            <a:off x="971600" y="4995652"/>
            <a:ext cx="1465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Restaurer le tri alphabétique</a:t>
            </a:r>
            <a:endParaRPr lang="fr-FR" sz="1400" dirty="0">
              <a:solidFill>
                <a:srgbClr val="FF0000"/>
              </a:solidFill>
            </a:endParaRPr>
          </a:p>
        </p:txBody>
      </p:sp>
      <p:cxnSp>
        <p:nvCxnSpPr>
          <p:cNvPr id="10" name="Connecteur droit avec flèche 9"/>
          <p:cNvCxnSpPr>
            <a:stCxn id="11" idx="3"/>
            <a:endCxn id="7" idx="2"/>
          </p:cNvCxnSpPr>
          <p:nvPr/>
        </p:nvCxnSpPr>
        <p:spPr>
          <a:xfrm>
            <a:off x="2228699" y="3353991"/>
            <a:ext cx="265826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82468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6408712" cy="566738"/>
          </a:xfrm>
        </p:spPr>
        <p:txBody>
          <a:bodyPr>
            <a:normAutofit/>
          </a:bodyPr>
          <a:lstStyle/>
          <a:p>
            <a:r>
              <a:rPr lang="fr-FR" dirty="0" smtClean="0"/>
              <a:t>Administration </a:t>
            </a:r>
            <a:r>
              <a:rPr lang="fr-FR" dirty="0" smtClean="0"/>
              <a:t>d’un espace</a:t>
            </a:r>
            <a:endParaRPr lang="fr-FR" dirty="0"/>
          </a:p>
        </p:txBody>
      </p:sp>
      <p:sp>
        <p:nvSpPr>
          <p:cNvPr id="8" name="Accolade ouvrante 7"/>
          <p:cNvSpPr/>
          <p:nvPr/>
        </p:nvSpPr>
        <p:spPr>
          <a:xfrm flipH="1">
            <a:off x="4921158" y="2492896"/>
            <a:ext cx="341576" cy="3344120"/>
          </a:xfrm>
          <a:prstGeom prst="leftBrac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ZoneTexte 8"/>
          <p:cNvSpPr txBox="1"/>
          <p:nvPr/>
        </p:nvSpPr>
        <p:spPr>
          <a:xfrm>
            <a:off x="5425214" y="3749457"/>
            <a:ext cx="9554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>
                <a:solidFill>
                  <a:srgbClr val="FF0000"/>
                </a:solidFill>
              </a:rPr>
              <a:t>Les pages de l’espace</a:t>
            </a:r>
            <a:endParaRPr lang="fr-FR" sz="1600" b="1" dirty="0">
              <a:solidFill>
                <a:srgbClr val="FF0000"/>
              </a:solidFill>
            </a:endParaRPr>
          </a:p>
        </p:txBody>
      </p:sp>
      <p:sp>
        <p:nvSpPr>
          <p:cNvPr id="7" name="Ellipse 6"/>
          <p:cNvSpPr/>
          <p:nvPr/>
        </p:nvSpPr>
        <p:spPr>
          <a:xfrm>
            <a:off x="1850702" y="2569171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6545165" y="3415166"/>
            <a:ext cx="12570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rgbClr val="FF0000"/>
                </a:solidFill>
              </a:rPr>
              <a:t>Page d’accueil de l’espace</a:t>
            </a:r>
            <a:endParaRPr lang="fr-FR" sz="1400" dirty="0">
              <a:solidFill>
                <a:srgbClr val="FF0000"/>
              </a:solidFill>
            </a:endParaRPr>
          </a:p>
        </p:txBody>
      </p:sp>
      <p:sp>
        <p:nvSpPr>
          <p:cNvPr id="16" name="Ellipse 15"/>
          <p:cNvSpPr/>
          <p:nvPr/>
        </p:nvSpPr>
        <p:spPr>
          <a:xfrm>
            <a:off x="2573069" y="4472442"/>
            <a:ext cx="360040" cy="21602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rgbClr val="FF0000"/>
                </a:solidFill>
              </a:ln>
              <a:noFill/>
            </a:endParaRPr>
          </a:p>
        </p:txBody>
      </p:sp>
      <p:cxnSp>
        <p:nvCxnSpPr>
          <p:cNvPr id="17" name="Connecteur droit avec flèche 16"/>
          <p:cNvCxnSpPr>
            <a:endCxn id="16" idx="2"/>
          </p:cNvCxnSpPr>
          <p:nvPr/>
        </p:nvCxnSpPr>
        <p:spPr>
          <a:xfrm>
            <a:off x="1793269" y="4580454"/>
            <a:ext cx="779800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e 38"/>
          <p:cNvGrpSpPr/>
          <p:nvPr/>
        </p:nvGrpSpPr>
        <p:grpSpPr>
          <a:xfrm>
            <a:off x="1763688" y="1876576"/>
            <a:ext cx="4696628" cy="4104456"/>
            <a:chOff x="2623535" y="2348880"/>
            <a:chExt cx="4696628" cy="4104456"/>
          </a:xfrm>
        </p:grpSpPr>
        <p:pic>
          <p:nvPicPr>
            <p:cNvPr id="37" name="Image 3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23535" y="2420888"/>
              <a:ext cx="4696628" cy="4032448"/>
            </a:xfrm>
            <a:prstGeom prst="rect">
              <a:avLst/>
            </a:prstGeom>
          </p:spPr>
        </p:pic>
        <p:sp>
          <p:nvSpPr>
            <p:cNvPr id="38" name="Rectangle à coins arrondis 37"/>
            <p:cNvSpPr/>
            <p:nvPr/>
          </p:nvSpPr>
          <p:spPr>
            <a:xfrm>
              <a:off x="5508104" y="2348880"/>
              <a:ext cx="1368152" cy="36004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0" name="Ellipse 39"/>
          <p:cNvSpPr/>
          <p:nvPr/>
        </p:nvSpPr>
        <p:spPr>
          <a:xfrm>
            <a:off x="3424121" y="3532760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Ellipse 40"/>
          <p:cNvSpPr/>
          <p:nvPr/>
        </p:nvSpPr>
        <p:spPr>
          <a:xfrm>
            <a:off x="1800368" y="3830130"/>
            <a:ext cx="792088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Ellipse 41"/>
          <p:cNvSpPr/>
          <p:nvPr/>
        </p:nvSpPr>
        <p:spPr>
          <a:xfrm>
            <a:off x="1768155" y="5679789"/>
            <a:ext cx="1007894" cy="28803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>
            <a:stCxn id="11" idx="1"/>
          </p:cNvCxnSpPr>
          <p:nvPr/>
        </p:nvCxnSpPr>
        <p:spPr>
          <a:xfrm flipH="1">
            <a:off x="5713246" y="3676776"/>
            <a:ext cx="831919" cy="4534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1108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1031 Présentation HARDIS GROUP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Nov2014 Présentation Hardis Group</Template>
  <TotalTime>7677</TotalTime>
  <Words>1815</Words>
  <Application>Microsoft Office PowerPoint</Application>
  <PresentationFormat>Affichage à l'écran (4:3)</PresentationFormat>
  <Paragraphs>413</Paragraphs>
  <Slides>51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51</vt:i4>
      </vt:variant>
    </vt:vector>
  </HeadingPairs>
  <TitlesOfParts>
    <vt:vector size="56" baseType="lpstr">
      <vt:lpstr>Arial</vt:lpstr>
      <vt:lpstr>Calibri</vt:lpstr>
      <vt:lpstr>Century Gothic</vt:lpstr>
      <vt:lpstr>Wingdings</vt:lpstr>
      <vt:lpstr>20141031 Présentation HARDIS GROUPE</vt:lpstr>
      <vt:lpstr>ATLASSIAN CONFLUENCE </vt:lpstr>
      <vt:lpstr>Présentation Générale</vt:lpstr>
      <vt:lpstr>Confluence : vue d’ensemble</vt:lpstr>
      <vt:lpstr>Le tableau de bord</vt:lpstr>
      <vt:lpstr>Grands Principes</vt:lpstr>
      <vt:lpstr>Interface et navigation</vt:lpstr>
      <vt:lpstr>Présentation PowerPoint</vt:lpstr>
      <vt:lpstr>Organisation d’un espace</vt:lpstr>
      <vt:lpstr>Administration d’un espace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Créer du contenu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Enrichir le contenu : les macros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Autres Fonctionnalités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Merci ! Des  questions ?</vt:lpstr>
    </vt:vector>
  </TitlesOfParts>
  <Company>Hardis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</dc:title>
  <dc:creator>Karine Saulgeot</dc:creator>
  <cp:lastModifiedBy>Karine Saulgeot</cp:lastModifiedBy>
  <cp:revision>254</cp:revision>
  <dcterms:created xsi:type="dcterms:W3CDTF">2015-02-23T10:06:57Z</dcterms:created>
  <dcterms:modified xsi:type="dcterms:W3CDTF">2016-03-21T15:30:04Z</dcterms:modified>
</cp:coreProperties>
</file>